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1273" r:id="rId3"/>
    <p:sldId id="1043" r:id="rId4"/>
    <p:sldId id="1274" r:id="rId5"/>
    <p:sldId id="1277" r:id="rId6"/>
    <p:sldId id="1276" r:id="rId7"/>
    <p:sldId id="1286" r:id="rId8"/>
    <p:sldId id="1208" r:id="rId9"/>
    <p:sldId id="1059" r:id="rId10"/>
    <p:sldId id="1060" r:id="rId11"/>
    <p:sldId id="1209" r:id="rId12"/>
    <p:sldId id="1287" r:id="rId13"/>
    <p:sldId id="1063" r:id="rId14"/>
    <p:sldId id="1234" r:id="rId15"/>
    <p:sldId id="1297" r:id="rId16"/>
    <p:sldId id="1214" r:id="rId17"/>
    <p:sldId id="1288" r:id="rId18"/>
    <p:sldId id="1292" r:id="rId19"/>
    <p:sldId id="1293" r:id="rId20"/>
    <p:sldId id="1278" r:id="rId21"/>
    <p:sldId id="283" r:id="rId22"/>
    <p:sldId id="297" r:id="rId23"/>
    <p:sldId id="1294" r:id="rId24"/>
    <p:sldId id="1295" r:id="rId25"/>
    <p:sldId id="1298" r:id="rId26"/>
    <p:sldId id="1284" r:id="rId27"/>
    <p:sldId id="1283" r:id="rId28"/>
    <p:sldId id="1285" r:id="rId29"/>
    <p:sldId id="1281" r:id="rId30"/>
    <p:sldId id="1291" r:id="rId31"/>
    <p:sldId id="1289" r:id="rId32"/>
    <p:sldId id="1290" r:id="rId33"/>
    <p:sldId id="1154" r:id="rId34"/>
    <p:sldId id="299" r:id="rId35"/>
    <p:sldId id="1279" r:id="rId36"/>
    <p:sldId id="1272" r:id="rId37"/>
    <p:sldId id="259" r:id="rId38"/>
    <p:sldId id="1296" r:id="rId39"/>
    <p:sldId id="1300" r:id="rId40"/>
    <p:sldId id="1299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ST" id="{A7EDADA8-26EB-42AE-B883-756DAA7831EC}">
          <p14:sldIdLst/>
        </p14:section>
        <p14:section name="Intro" id="{BEED3F60-C874-4DD3-8BEE-495F50805AB5}">
          <p14:sldIdLst>
            <p14:sldId id="1273"/>
            <p14:sldId id="1043"/>
            <p14:sldId id="1274"/>
          </p14:sldIdLst>
        </p14:section>
        <p14:section name="Obj. 1" id="{27066C6B-0FEB-4F88-A100-5A2166F1727D}">
          <p14:sldIdLst>
            <p14:sldId id="1277"/>
            <p14:sldId id="1276"/>
            <p14:sldId id="1286"/>
            <p14:sldId id="1208"/>
            <p14:sldId id="1059"/>
            <p14:sldId id="1060"/>
            <p14:sldId id="1209"/>
            <p14:sldId id="1287"/>
            <p14:sldId id="1063"/>
            <p14:sldId id="1234"/>
            <p14:sldId id="1297"/>
            <p14:sldId id="1214"/>
            <p14:sldId id="1288"/>
            <p14:sldId id="1292"/>
            <p14:sldId id="1293"/>
          </p14:sldIdLst>
        </p14:section>
        <p14:section name="Obj. 2" id="{071EAA67-A4E1-4192-8683-33AAB3E0975C}">
          <p14:sldIdLst>
            <p14:sldId id="1278"/>
            <p14:sldId id="283"/>
            <p14:sldId id="297"/>
            <p14:sldId id="1294"/>
            <p14:sldId id="1295"/>
            <p14:sldId id="1298"/>
            <p14:sldId id="1284"/>
            <p14:sldId id="1283"/>
            <p14:sldId id="1285"/>
          </p14:sldIdLst>
        </p14:section>
        <p14:section name="Obj. 3" id="{B2AEE32F-FE50-4791-BDD0-4808A03EE0A7}">
          <p14:sldIdLst>
            <p14:sldId id="1281"/>
            <p14:sldId id="1291"/>
          </p14:sldIdLst>
        </p14:section>
        <p14:section name="Conclusion" id="{EC80783B-AA3E-4191-A211-681943227A97}">
          <p14:sldIdLst>
            <p14:sldId id="1289"/>
            <p14:sldId id="1290"/>
            <p14:sldId id="1154"/>
            <p14:sldId id="299"/>
            <p14:sldId id="1279"/>
            <p14:sldId id="1272"/>
            <p14:sldId id="259"/>
            <p14:sldId id="1296"/>
            <p14:sldId id="1300"/>
            <p14:sldId id="1299"/>
          </p14:sldIdLst>
        </p14:section>
        <p14:section name="HOST" id="{28D6CC97-DE5C-427A-90DC-2B70E61E4E7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 Horton" initials="PH" lastIdx="1" clrIdx="0">
    <p:extLst>
      <p:ext uri="{19B8F6BF-5375-455C-9EA6-DF929625EA0E}">
        <p15:presenceInfo xmlns:p15="http://schemas.microsoft.com/office/powerpoint/2012/main" userId="Patricia Hort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C4C"/>
    <a:srgbClr val="4C5A6A"/>
    <a:srgbClr val="FF9900"/>
    <a:srgbClr val="FFCC00"/>
    <a:srgbClr val="58C507"/>
    <a:srgbClr val="1BA178"/>
    <a:srgbClr val="CEE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E7B5F0-8B45-4457-B5BF-8DC30BAB514A}" v="16" dt="2021-05-04T17:49:06.670"/>
    <p1510:client id="{4D854765-0F48-4B08-8FE3-4FAEEE3D57AB}" v="5" dt="2021-05-04T16:32:09.5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91" autoAdjust="0"/>
    <p:restoredTop sz="59244" autoAdjust="0"/>
  </p:normalViewPr>
  <p:slideViewPr>
    <p:cSldViewPr>
      <p:cViewPr varScale="1">
        <p:scale>
          <a:sx n="42" d="100"/>
          <a:sy n="42" d="100"/>
        </p:scale>
        <p:origin x="178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8330"/>
    </p:cViewPr>
  </p:sorterViewPr>
  <p:notesViewPr>
    <p:cSldViewPr>
      <p:cViewPr varScale="1">
        <p:scale>
          <a:sx n="64" d="100"/>
          <a:sy n="64" d="100"/>
        </p:scale>
        <p:origin x="334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C3DA11-E78E-9D4C-B04D-E83DE5593179}" type="doc">
      <dgm:prSet loTypeId="urn:microsoft.com/office/officeart/2005/8/layout/venn1" loCatId="relationship" qsTypeId="urn:microsoft.com/office/officeart/2005/8/quickstyle/3D3" qsCatId="3D" csTypeId="urn:microsoft.com/office/officeart/2005/8/colors/colorful5" csCatId="colorful" phldr="1"/>
      <dgm:spPr/>
    </dgm:pt>
    <dgm:pt modelId="{AB38EE98-124F-3C41-80BA-B800BEDBC863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D9B5EBC-6A64-FF4D-853F-6B7B769C958E}" type="parTrans" cxnId="{30BF2043-B030-924A-8572-B31CD53FCED0}">
      <dgm:prSet/>
      <dgm:spPr/>
      <dgm:t>
        <a:bodyPr/>
        <a:lstStyle/>
        <a:p>
          <a:endParaRPr lang="en-US"/>
        </a:p>
      </dgm:t>
    </dgm:pt>
    <dgm:pt modelId="{4021E95D-D8DC-9B4D-AEC6-FE7A29F23E1C}" type="sibTrans" cxnId="{30BF2043-B030-924A-8572-B31CD53FCED0}">
      <dgm:prSet/>
      <dgm:spPr/>
      <dgm:t>
        <a:bodyPr/>
        <a:lstStyle/>
        <a:p>
          <a:endParaRPr lang="en-US"/>
        </a:p>
      </dgm:t>
    </dgm:pt>
    <dgm:pt modelId="{F39EE46B-F8B2-F042-B7CD-832A771326B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2458AB52-D667-EC4E-939F-AB343B8F7860}" type="parTrans" cxnId="{C0B09D85-A91B-BF41-84E3-E9523A459EBF}">
      <dgm:prSet/>
      <dgm:spPr/>
      <dgm:t>
        <a:bodyPr/>
        <a:lstStyle/>
        <a:p>
          <a:endParaRPr lang="en-US"/>
        </a:p>
      </dgm:t>
    </dgm:pt>
    <dgm:pt modelId="{30B0F182-7B47-644A-9BF9-63CCF4569EA8}" type="sibTrans" cxnId="{C0B09D85-A91B-BF41-84E3-E9523A459EBF}">
      <dgm:prSet/>
      <dgm:spPr/>
      <dgm:t>
        <a:bodyPr/>
        <a:lstStyle/>
        <a:p>
          <a:endParaRPr lang="en-US"/>
        </a:p>
      </dgm:t>
    </dgm:pt>
    <dgm:pt modelId="{8AF9A843-9917-B848-88FF-3ED5EB49814C}" type="pres">
      <dgm:prSet presAssocID="{21C3DA11-E78E-9D4C-B04D-E83DE5593179}" presName="compositeShape" presStyleCnt="0">
        <dgm:presLayoutVars>
          <dgm:chMax val="7"/>
          <dgm:dir/>
          <dgm:resizeHandles val="exact"/>
        </dgm:presLayoutVars>
      </dgm:prSet>
      <dgm:spPr/>
    </dgm:pt>
    <dgm:pt modelId="{9DEE9A91-E076-4D44-AF4C-0864902CE09C}" type="pres">
      <dgm:prSet presAssocID="{AB38EE98-124F-3C41-80BA-B800BEDBC863}" presName="circ1" presStyleLbl="vennNode1" presStyleIdx="0" presStyleCnt="2" custLinFactX="169063" custLinFactNeighborX="200000" custLinFactNeighborY="-25623"/>
      <dgm:spPr/>
    </dgm:pt>
    <dgm:pt modelId="{D6D3D378-3CA3-854E-BCC1-58131A7357F8}" type="pres">
      <dgm:prSet presAssocID="{AB38EE98-124F-3C41-80BA-B800BEDBC86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0A567EC-A52F-8242-BAB1-127A9A9F619F}" type="pres">
      <dgm:prSet presAssocID="{F39EE46B-F8B2-F042-B7CD-832A771326B1}" presName="circ2" presStyleLbl="vennNode1" presStyleIdx="1" presStyleCnt="2" custLinFactY="-18026" custLinFactNeighborX="-84328" custLinFactNeighborY="-100000"/>
      <dgm:spPr/>
    </dgm:pt>
    <dgm:pt modelId="{D3CDC98F-FEC0-4F4A-A5BA-F27BEBC1B414}" type="pres">
      <dgm:prSet presAssocID="{F39EE46B-F8B2-F042-B7CD-832A771326B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75A6627-9949-7749-A2F1-735FA554383D}" type="presOf" srcId="{21C3DA11-E78E-9D4C-B04D-E83DE5593179}" destId="{8AF9A843-9917-B848-88FF-3ED5EB49814C}" srcOrd="0" destOrd="0" presId="urn:microsoft.com/office/officeart/2005/8/layout/venn1"/>
    <dgm:cxn modelId="{141D2435-0920-D742-89DB-C53707387DF3}" type="presOf" srcId="{F39EE46B-F8B2-F042-B7CD-832A771326B1}" destId="{D3CDC98F-FEC0-4F4A-A5BA-F27BEBC1B414}" srcOrd="1" destOrd="0" presId="urn:microsoft.com/office/officeart/2005/8/layout/venn1"/>
    <dgm:cxn modelId="{30BF2043-B030-924A-8572-B31CD53FCED0}" srcId="{21C3DA11-E78E-9D4C-B04D-E83DE5593179}" destId="{AB38EE98-124F-3C41-80BA-B800BEDBC863}" srcOrd="0" destOrd="0" parTransId="{FD9B5EBC-6A64-FF4D-853F-6B7B769C958E}" sibTransId="{4021E95D-D8DC-9B4D-AEC6-FE7A29F23E1C}"/>
    <dgm:cxn modelId="{C0B09D85-A91B-BF41-84E3-E9523A459EBF}" srcId="{21C3DA11-E78E-9D4C-B04D-E83DE5593179}" destId="{F39EE46B-F8B2-F042-B7CD-832A771326B1}" srcOrd="1" destOrd="0" parTransId="{2458AB52-D667-EC4E-939F-AB343B8F7860}" sibTransId="{30B0F182-7B47-644A-9BF9-63CCF4569EA8}"/>
    <dgm:cxn modelId="{8989B6AA-9C80-4144-9873-76DA338D3A66}" type="presOf" srcId="{F39EE46B-F8B2-F042-B7CD-832A771326B1}" destId="{50A567EC-A52F-8242-BAB1-127A9A9F619F}" srcOrd="0" destOrd="0" presId="urn:microsoft.com/office/officeart/2005/8/layout/venn1"/>
    <dgm:cxn modelId="{51C2E4E5-6D50-CC45-AEB5-8D42560175FE}" type="presOf" srcId="{AB38EE98-124F-3C41-80BA-B800BEDBC863}" destId="{D6D3D378-3CA3-854E-BCC1-58131A7357F8}" srcOrd="1" destOrd="0" presId="urn:microsoft.com/office/officeart/2005/8/layout/venn1"/>
    <dgm:cxn modelId="{B34ECAE6-97DD-F943-B1E0-A311194AF6C8}" type="presOf" srcId="{AB38EE98-124F-3C41-80BA-B800BEDBC863}" destId="{9DEE9A91-E076-4D44-AF4C-0864902CE09C}" srcOrd="0" destOrd="0" presId="urn:microsoft.com/office/officeart/2005/8/layout/venn1"/>
    <dgm:cxn modelId="{E5D1FACB-D13B-8F44-A7CC-76DDC641057F}" type="presParOf" srcId="{8AF9A843-9917-B848-88FF-3ED5EB49814C}" destId="{9DEE9A91-E076-4D44-AF4C-0864902CE09C}" srcOrd="0" destOrd="0" presId="urn:microsoft.com/office/officeart/2005/8/layout/venn1"/>
    <dgm:cxn modelId="{83541131-EF8D-6C4A-9FAB-06AE80F6DA77}" type="presParOf" srcId="{8AF9A843-9917-B848-88FF-3ED5EB49814C}" destId="{D6D3D378-3CA3-854E-BCC1-58131A7357F8}" srcOrd="1" destOrd="0" presId="urn:microsoft.com/office/officeart/2005/8/layout/venn1"/>
    <dgm:cxn modelId="{75790C12-CB80-A943-9D25-33E1329046EE}" type="presParOf" srcId="{8AF9A843-9917-B848-88FF-3ED5EB49814C}" destId="{50A567EC-A52F-8242-BAB1-127A9A9F619F}" srcOrd="2" destOrd="0" presId="urn:microsoft.com/office/officeart/2005/8/layout/venn1"/>
    <dgm:cxn modelId="{0223160E-508D-B74B-94C6-39E0F46A3143}" type="presParOf" srcId="{8AF9A843-9917-B848-88FF-3ED5EB49814C}" destId="{D3CDC98F-FEC0-4F4A-A5BA-F27BEBC1B414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E9A91-E076-4D44-AF4C-0864902CE09C}">
      <dsp:nvSpPr>
        <dsp:cNvPr id="0" name=""/>
        <dsp:cNvSpPr/>
      </dsp:nvSpPr>
      <dsp:spPr>
        <a:xfrm>
          <a:off x="702808" y="0"/>
          <a:ext cx="876537" cy="87653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 </a:t>
          </a:r>
        </a:p>
      </dsp:txBody>
      <dsp:txXfrm>
        <a:off x="825208" y="103362"/>
        <a:ext cx="505390" cy="669811"/>
      </dsp:txXfrm>
    </dsp:sp>
    <dsp:sp modelId="{50A567EC-A52F-8242-BAB1-127A9A9F619F}">
      <dsp:nvSpPr>
        <dsp:cNvPr id="0" name=""/>
        <dsp:cNvSpPr/>
      </dsp:nvSpPr>
      <dsp:spPr>
        <a:xfrm>
          <a:off x="0" y="0"/>
          <a:ext cx="876537" cy="876537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 </a:t>
          </a:r>
        </a:p>
      </dsp:txBody>
      <dsp:txXfrm>
        <a:off x="248746" y="103362"/>
        <a:ext cx="505390" cy="669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76F1D8-10E8-414D-8253-37B80D88C021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C01547-08FD-43CB-B9BB-18EB00E3E3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5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10000" y="8630644"/>
            <a:ext cx="3038475" cy="465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4FCE6DD-1D44-4497-BCC9-7666AD001F6E}" type="slidenum">
              <a:rPr lang="en-US" sz="1200" smtClean="0"/>
              <a:pPr/>
              <a:t>1</a:t>
            </a:fld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165952" y="8844971"/>
            <a:ext cx="457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Developed by the National Center for Farmworker Health, Inc., © 2013</a:t>
            </a:r>
          </a:p>
        </p:txBody>
      </p:sp>
    </p:spTree>
    <p:extLst>
      <p:ext uri="{BB962C8B-B14F-4D97-AF65-F5344CB8AC3E}">
        <p14:creationId xmlns:p14="http://schemas.microsoft.com/office/powerpoint/2010/main" val="311278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i="0" dirty="0">
              <a:latin typeface="Arial" pitchFamily="34" charset="0"/>
            </a:endParaRPr>
          </a:p>
        </p:txBody>
      </p:sp>
      <p:sp>
        <p:nvSpPr>
          <p:cNvPr id="102404" name="Slide Number Placeholder 3"/>
          <p:cNvSpPr txBox="1">
            <a:spLocks noGrp="1"/>
          </p:cNvSpPr>
          <p:nvPr/>
        </p:nvSpPr>
        <p:spPr bwMode="auto">
          <a:xfrm>
            <a:off x="3970341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E7DCD0B-3DEF-4CC3-BBD1-C55F185F51BA}" type="slidenum">
              <a:rPr lang="en-US" altLang="en-US" sz="1200">
                <a:solidFill>
                  <a:prstClr val="black"/>
                </a:solidFill>
                <a:latin typeface="Century Gothic" pitchFamily="34" charset="0"/>
              </a:rPr>
              <a:pPr algn="r" eaLnBrk="1" hangingPunct="1"/>
              <a:t>10</a:t>
            </a:fld>
            <a:endParaRPr lang="en-US" altLang="en-US" sz="12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C3E7F-AE70-4209-9DF0-83EAA23E6C0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21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i="0" dirty="0">
              <a:latin typeface="Arial" pitchFamily="34" charset="0"/>
            </a:endParaRPr>
          </a:p>
        </p:txBody>
      </p:sp>
      <p:sp>
        <p:nvSpPr>
          <p:cNvPr id="102404" name="Slide Number Placeholder 3"/>
          <p:cNvSpPr txBox="1">
            <a:spLocks noGrp="1"/>
          </p:cNvSpPr>
          <p:nvPr/>
        </p:nvSpPr>
        <p:spPr bwMode="auto">
          <a:xfrm>
            <a:off x="3970341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E7DCD0B-3DEF-4CC3-BBD1-C55F185F51BA}" type="slidenum">
              <a:rPr lang="en-US" altLang="en-US" sz="1200">
                <a:solidFill>
                  <a:prstClr val="black"/>
                </a:solidFill>
                <a:latin typeface="Century Gothic" pitchFamily="34" charset="0"/>
              </a:rPr>
              <a:pPr algn="r" eaLnBrk="1" hangingPunct="1"/>
              <a:t>11</a:t>
            </a:fld>
            <a:endParaRPr lang="en-US" altLang="en-US" sz="12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C3E7F-AE70-4209-9DF0-83EAA23E6C0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44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99ADC7A-9DED-4957-8909-7356116284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93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801" y="4416428"/>
            <a:ext cx="6003925" cy="47275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99ADC7A-9DED-4957-8909-7356116284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88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801" y="4416428"/>
            <a:ext cx="6003925" cy="47275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99ADC7A-9DED-4957-8909-7356116284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03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xfrm>
            <a:off x="304801" y="4343401"/>
            <a:ext cx="6324600" cy="472439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 i="1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6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2" indent="-285708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3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66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99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2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65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97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30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03464BE-81E2-4472-9B29-4DF4064E58A9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59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xfrm>
            <a:off x="304801" y="4343401"/>
            <a:ext cx="6324600" cy="472439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 i="1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6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2" indent="-285708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3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66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99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2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65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97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30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03464BE-81E2-4472-9B29-4DF4064E58A9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01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xfrm>
            <a:off x="304801" y="4343401"/>
            <a:ext cx="6324600" cy="472439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 i="1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6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2" indent="-285708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3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66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99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2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65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97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30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03464BE-81E2-4472-9B29-4DF4064E58A9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12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xfrm>
            <a:off x="304801" y="4343401"/>
            <a:ext cx="6324600" cy="472439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 i="1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6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2" indent="-285708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3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66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99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2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65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97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30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03464BE-81E2-4472-9B29-4DF4064E58A9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2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6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8950" indent="-28036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462" indent="-224292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046" indent="-224292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631" indent="-224292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216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5799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385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2970" indent="-22429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A0E6389-A6B3-47A2-967F-D6D3D1DB8D8B}" type="slidenum">
              <a:rPr lang="en-US" altLang="en-US" sz="1200">
                <a:latin typeface="Arial" pitchFamily="34" charset="0"/>
              </a:rPr>
              <a:pPr/>
              <a:t>2</a:t>
            </a:fld>
            <a:endParaRPr lang="en-US" altLang="en-US" sz="1200">
              <a:latin typeface="Arial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i="1" dirty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84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73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16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AutoNum type="arabicPeriod"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77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07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56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78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963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599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42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xfrm>
            <a:off x="304801" y="4343401"/>
            <a:ext cx="6324600" cy="472439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 i="1" dirty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6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2" indent="-285708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33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66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99" indent="-228567" defTabSz="92696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32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65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497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30" indent="-228567" defTabSz="92696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03464BE-81E2-4472-9B29-4DF4064E58A9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3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8" name="Google Shape;58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algn="l" rtl="0" fontAlgn="base"/>
            <a:r>
              <a:rPr lang="en-US" sz="120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90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i="1" dirty="0">
              <a:ea typeface="MS PGothic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E8B1EF7-ACC0-2541-8497-D7DB66A80F6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32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National Center for Farmworker Health 2015</a:t>
            </a:r>
          </a:p>
        </p:txBody>
      </p:sp>
    </p:spTree>
    <p:extLst>
      <p:ext uri="{BB962C8B-B14F-4D97-AF65-F5344CB8AC3E}">
        <p14:creationId xmlns:p14="http://schemas.microsoft.com/office/powerpoint/2010/main" val="2678594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09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31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19f675bad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819f675bad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8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721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0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927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6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7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87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1547-08FD-43CB-B9BB-18EB00E3E3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95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C3E7F-AE70-4209-9DF0-83EAA23E6C0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0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VE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84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130" indent="-275434" defTabSz="8584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1738" indent="-220348" defTabSz="85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2433" indent="-220348" defTabSz="85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3128" indent="-220348" defTabSz="85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3823" indent="-220348" defTabSz="85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4518" indent="-220348" defTabSz="85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5213" indent="-220348" defTabSz="85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5908" indent="-220348" defTabSz="85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5ECAADF-39AE-4480-8600-A37CF7D05A98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78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2100" y="4279295"/>
            <a:ext cx="5988050" cy="4500638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84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6130" indent="-275434" defTabSz="8584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01738" indent="-220348" defTabSz="8584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42433" indent="-220348" defTabSz="8584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83128" indent="-220348" defTabSz="8584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23823" indent="-220348" defTabSz="85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4518" indent="-220348" defTabSz="85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5213" indent="-220348" defTabSz="85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5908" indent="-220348" defTabSz="858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10D2E0C-F077-48E6-9E48-E8BE62B1E5A7}" type="slidenum">
              <a:rPr lang="en-US" smtClean="0">
                <a:solidFill>
                  <a:prstClr val="black"/>
                </a:solidFill>
              </a:rPr>
              <a:pPr eaLnBrk="1" hangingPunct="1"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0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AC1B35-5249-436E-96C7-A22F16C4C28C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8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1ED23A-BC3A-4F89-A4F6-721B66FB02A1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9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019B69-B935-4D96-AEDA-DD5C400D2B9A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3084330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62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343400" y="1066800"/>
            <a:ext cx="914400" cy="914400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590A3-6CD4-4FDF-96BF-853D968AD6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 bwMode="auto">
          <a:xfrm rot="16200000">
            <a:off x="8157369" y="4652167"/>
            <a:ext cx="1295400" cy="373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© NCFH 2013</a:t>
            </a:r>
          </a:p>
        </p:txBody>
      </p:sp>
    </p:spTree>
    <p:extLst>
      <p:ext uri="{BB962C8B-B14F-4D97-AF65-F5344CB8AC3E}">
        <p14:creationId xmlns:p14="http://schemas.microsoft.com/office/powerpoint/2010/main" val="1967585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52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51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0355" y="6357481"/>
            <a:ext cx="2133600" cy="365125"/>
          </a:xfrm>
        </p:spPr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3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38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6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2D5B9A-AEE0-4C08-B3E7-A8F70F7632D2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95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77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11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1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53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40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0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DD142A-0641-4DE8-BF65-2117DD6E6039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2FF416-6E61-49B1-9EB7-4FDAD69123B7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324D16-34A0-4091-A984-6343CDDF0998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1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B34DFB-8289-453B-B03F-435767681AEE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96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0A9C08-69D2-44EC-8157-9F5EDC9129B6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0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703341-7595-4FBA-B583-BBFF90DEAD91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0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0CC7B5-D9D6-4E7E-9791-40178A7325D9}" type="datetime1">
              <a:rPr lang="en-US" smtClean="0"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5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National Center for Farmworker Health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A66DA-84FB-451C-9A8F-CE4AC64109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78" r:id="rId13"/>
    <p:sldLayoutId id="2147483679" r:id="rId1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738D3-1997-487F-BEDC-E6BC9AC30385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CC910-7928-4CAF-8848-9F02F3156C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98" y="6324600"/>
            <a:ext cx="9158796" cy="533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colorblend_header_logo-10-13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5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healthy-mind-mental-health-mental-wellness-mindfulness-2377075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fh.org/learningcollaboratives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mhanational.org/issues/state-mental-health-ameri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hanational.org/issues/state-mental-health-americ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hanational.org/issues/state-mental-health-america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hanational.org/issues/state-mental-health-americ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hyperlink" Target="http://www.ncfh.org/digital-stories.html" TargetMode="External"/><Relationship Id="rId18" Type="http://schemas.openxmlformats.org/officeDocument/2006/relationships/image" Target="../media/image34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hyperlink" Target="http://www.ncfh.org/training.html" TargetMode="External"/><Relationship Id="rId17" Type="http://schemas.openxmlformats.org/officeDocument/2006/relationships/hyperlink" Target="http://www.ncfh.org/learningcollaboratives.html" TargetMode="Externa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hyperlink" Target="http://www.ncfh.org/fact-sheets--research.html" TargetMode="External"/><Relationship Id="rId5" Type="http://schemas.openxmlformats.org/officeDocument/2006/relationships/image" Target="../media/image28.png"/><Relationship Id="rId15" Type="http://schemas.openxmlformats.org/officeDocument/2006/relationships/hyperlink" Target="http://www.ncfh.org/archived-webinars.html" TargetMode="External"/><Relationship Id="rId10" Type="http://schemas.openxmlformats.org/officeDocument/2006/relationships/hyperlink" Target="http://www.ncfh.org/number-of-ag-workers.html" TargetMode="External"/><Relationship Id="rId19" Type="http://schemas.openxmlformats.org/officeDocument/2006/relationships/hyperlink" Target="http://www.ncfh.org/health-center-toolbox.html" TargetMode="External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hyperlink" Target="http://www.ncfh.org/patient_education_resources.html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www.ncfh.org/callforhealth.html" TargetMode="External"/><Relationship Id="rId7" Type="http://schemas.openxmlformats.org/officeDocument/2006/relationships/hyperlink" Target="http://www.ncfh.org/diabetesresourcehub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www.ncfh.org/covid.html" TargetMode="Externa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fh.org/ag-worker-access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ncfh-org.zoom.us/webinar/register/WN_diquQNUpSlSgySXH_TdBfg" TargetMode="External"/><Relationship Id="rId7" Type="http://schemas.openxmlformats.org/officeDocument/2006/relationships/hyperlink" Target="https://mhanational.org/issues/state-mental-health-america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fh.org/webinars.html" TargetMode="External"/><Relationship Id="rId5" Type="http://schemas.openxmlformats.org/officeDocument/2006/relationships/hyperlink" Target="https://ncfh-org.zoom.us/webinar/register/WN_gRpg8k9gQeSRPh8bi17pAw" TargetMode="External"/><Relationship Id="rId4" Type="http://schemas.openxmlformats.org/officeDocument/2006/relationships/hyperlink" Target="https://ncfh-org.zoom.us/webinar/register/WN_SbKsUrXjQNCZ4CoFbU--z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carrillo@ncfh.or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umanrightsfirst.org/exploitation-and-private-sector" TargetMode="External"/><Relationship Id="rId3" Type="http://schemas.openxmlformats.org/officeDocument/2006/relationships/hyperlink" Target="https://www.bls.gov/iif/oshwc/cfoi/cftb0322.htm" TargetMode="External"/><Relationship Id="rId7" Type="http://schemas.openxmlformats.org/officeDocument/2006/relationships/hyperlink" Target="https://onlinelibrary.wiley.com/doi/abs/10.1111/anti.12330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grantclinician.org/files/3%20Quandt%20et%20al%20Occupational%20health%20outcomes.pdf" TargetMode="External"/><Relationship Id="rId5" Type="http://schemas.openxmlformats.org/officeDocument/2006/relationships/hyperlink" Target="http://www.farmworkercliniciansmanual.com/index.php/common-health-conditions/muscle-strain/" TargetMode="External"/><Relationship Id="rId10" Type="http://schemas.openxmlformats.org/officeDocument/2006/relationships/hyperlink" Target="https://mhanational.org/issues/state-mental-health-america" TargetMode="External"/><Relationship Id="rId4" Type="http://schemas.openxmlformats.org/officeDocument/2006/relationships/hyperlink" Target="https://link.springer.com/referenceworkentry/10.1007%2F978-94-007-0929-4_318" TargetMode="External"/><Relationship Id="rId9" Type="http://schemas.openxmlformats.org/officeDocument/2006/relationships/hyperlink" Target="https://onlinelibrary.wiley.com/doi/abs/10.1111/j.1365-4632.2012.05833.x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rh.org.au/journal/article/2088" TargetMode="External"/><Relationship Id="rId3" Type="http://schemas.openxmlformats.org/officeDocument/2006/relationships/hyperlink" Target="https://www.tandfonline.com/doi/abs/10.1080/1059924X.2014.947458" TargetMode="External"/><Relationship Id="rId7" Type="http://schemas.openxmlformats.org/officeDocument/2006/relationships/hyperlink" Target="https://link.springer.com/chapter/10.1007/0-387-30105-4_22" TargetMode="External"/><Relationship Id="rId12" Type="http://schemas.openxmlformats.org/officeDocument/2006/relationships/hyperlink" Target="https://mhanational.org/issues/state-mental-health-america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1071557/" TargetMode="External"/><Relationship Id="rId11" Type="http://schemas.openxmlformats.org/officeDocument/2006/relationships/hyperlink" Target="https://www.ncbi.nlm.nih.gov/pmc/articles/PMC3622255/" TargetMode="External"/><Relationship Id="rId5" Type="http://schemas.openxmlformats.org/officeDocument/2006/relationships/hyperlink" Target="https://muse.jhu.edu/article/617496/summary" TargetMode="External"/><Relationship Id="rId10" Type="http://schemas.openxmlformats.org/officeDocument/2006/relationships/hyperlink" Target="https://www.ncbi.nlm.nih.gov/pmc/articles/PMC4634824/" TargetMode="External"/><Relationship Id="rId4" Type="http://schemas.openxmlformats.org/officeDocument/2006/relationships/hyperlink" Target="https://journals.sagepub.com/doi/abs/10.1177/1048291115601053" TargetMode="External"/><Relationship Id="rId9" Type="http://schemas.openxmlformats.org/officeDocument/2006/relationships/hyperlink" Target="https://muse.jhu.edu/article/686951/summary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7/1049732308316669" TargetMode="External"/><Relationship Id="rId3" Type="http://schemas.openxmlformats.org/officeDocument/2006/relationships/hyperlink" Target="https://nami.org/Support-Education/NAMI-HelpLine/COVID-19-Information-and-Resources/COVID_Isolation_Guide.pdf" TargetMode="External"/><Relationship Id="rId7" Type="http://schemas.openxmlformats.org/officeDocument/2006/relationships/hyperlink" Target="https://aims.uw.edu/collaborative-care/principles-collaborative-care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ims.uw.edu/resource-library/collaborative-care-implementation-guide" TargetMode="External"/><Relationship Id="rId5" Type="http://schemas.openxmlformats.org/officeDocument/2006/relationships/hyperlink" Target="https://mhanational.org/mental-health-healthcare-workers-covid-19" TargetMode="External"/><Relationship Id="rId10" Type="http://schemas.openxmlformats.org/officeDocument/2006/relationships/hyperlink" Target="https://mhanational.org/issues/state-mental-health-america" TargetMode="External"/><Relationship Id="rId4" Type="http://schemas.openxmlformats.org/officeDocument/2006/relationships/hyperlink" Target="http://www.ncfh.org/mental-health.html" TargetMode="External"/><Relationship Id="rId9" Type="http://schemas.openxmlformats.org/officeDocument/2006/relationships/hyperlink" Target="https://www.nami.org/Get-Involved/Pledge-to-Be-StigmaFree#:~:text=Stigma%20is%20when%20someone%2C%20or%20even%20you%20yourself%2C,feeling%20of%20shame%20or%20judgement%20from%20someone%20else.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ami.org/mhsta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hanational.org/issues/state-mental-health-america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hanational.org/issues/state-mental-health-americ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hanational.org/issues/state-mental-health-americ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4900" y="2133600"/>
            <a:ext cx="6934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Mental Health Amongst Agricultural Workers </a:t>
            </a:r>
          </a:p>
          <a:p>
            <a:pPr algn="ctr"/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May 4, 2021</a:t>
            </a:r>
          </a:p>
          <a:p>
            <a:pPr algn="ctr"/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Gladys Carrillo, LCSW</a:t>
            </a:r>
          </a:p>
          <a:p>
            <a:pPr algn="ctr"/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9B5B2-94F9-7648-9A12-494317B366E1}"/>
              </a:ext>
            </a:extLst>
          </p:cNvPr>
          <p:cNvSpPr/>
          <p:nvPr/>
        </p:nvSpPr>
        <p:spPr>
          <a:xfrm>
            <a:off x="2240336" y="6324600"/>
            <a:ext cx="4663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National Center for Farmworker Health, 2021</a:t>
            </a:r>
          </a:p>
        </p:txBody>
      </p:sp>
    </p:spTree>
    <p:extLst>
      <p:ext uri="{BB962C8B-B14F-4D97-AF65-F5344CB8AC3E}">
        <p14:creationId xmlns:p14="http://schemas.microsoft.com/office/powerpoint/2010/main" val="801256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892834" y="33598"/>
            <a:ext cx="8229600" cy="990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Occupational Health Outcomes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idx="1"/>
          </p:nvPr>
        </p:nvSpPr>
        <p:spPr>
          <a:xfrm>
            <a:off x="217098" y="1219200"/>
            <a:ext cx="8915400" cy="4526280"/>
          </a:xfrm>
        </p:spPr>
        <p:txBody>
          <a:bodyPr numCol="2" rtlCol="0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Musculoskeletal injuries &amp; disorders</a:t>
            </a:r>
            <a:r>
              <a:rPr lang="en-US" sz="3300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4</a:t>
            </a:r>
            <a:endParaRPr lang="en-US" sz="33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Injuries from machinery and equipment/tools</a:t>
            </a:r>
            <a:r>
              <a:rPr lang="en-US" sz="3300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4</a:t>
            </a:r>
            <a:endParaRPr lang="en-US" sz="33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Respiratory infections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Pesticide exposure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Heat stress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Insect/rodent/snake bites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Eye injuries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Poor Mental Health</a:t>
            </a:r>
            <a:r>
              <a:rPr lang="en-US" sz="3300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5</a:t>
            </a:r>
            <a:endParaRPr lang="en-US" sz="33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Vulnerable to Labor Trafficking</a:t>
            </a:r>
            <a:r>
              <a:rPr lang="en-US" sz="3300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6,7</a:t>
            </a:r>
            <a:endParaRPr lang="en-US" sz="33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4F8C4D4-7571-4205-A5E9-EE12BFCBC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200400"/>
            <a:ext cx="3547174" cy="23365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22C6245-0DB9-4029-960E-492E8BF7068F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286774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950343" y="89519"/>
            <a:ext cx="8229600" cy="990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Environmental Health Outcomes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idx="1"/>
          </p:nvPr>
        </p:nvSpPr>
        <p:spPr>
          <a:xfrm>
            <a:off x="264543" y="1371600"/>
            <a:ext cx="8915400" cy="4526280"/>
          </a:xfrm>
        </p:spPr>
        <p:txBody>
          <a:bodyPr numCol="2" rtlCol="0">
            <a:noAutofit/>
          </a:bodyPr>
          <a:lstStyle/>
          <a:p>
            <a:pPr eaLnBrk="1" fontAlgn="auto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Gastro-intestinal diseases</a:t>
            </a:r>
          </a:p>
          <a:p>
            <a:pPr eaLnBrk="1" fontAlgn="auto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Intestinal parasites</a:t>
            </a:r>
          </a:p>
          <a:p>
            <a:pPr eaLnBrk="1" fontAlgn="auto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Urinary tract infections </a:t>
            </a:r>
          </a:p>
          <a:p>
            <a:pPr eaLnBrk="1" fontAlgn="auto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Conjunctivitis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Skin conditions, such as rash &amp; pruritus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8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Lead poisoning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Respiratory conditions due to mold &amp; allergens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9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Increased risk for infectious diseases in shared housing, especially COVID-19, influenza, TB, tularemia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10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F01E366-1791-41CE-83D1-F012C1824EC1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754835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685800" y="120368"/>
            <a:ext cx="8229600" cy="823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Chronic Conditions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3492" name="Rectangle 1028"/>
          <p:cNvSpPr>
            <a:spLocks noGrp="1" noRot="1" noChangeArrowheads="1"/>
          </p:cNvSpPr>
          <p:nvPr>
            <p:ph idx="1"/>
          </p:nvPr>
        </p:nvSpPr>
        <p:spPr>
          <a:xfrm>
            <a:off x="457200" y="1295400"/>
            <a:ext cx="3962400" cy="5029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Allergies 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Asthma 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Hypertension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12</a:t>
            </a:r>
            <a:endParaRPr lang="en-US" sz="2800" dirty="0">
              <a:solidFill>
                <a:schemeClr val="tx2">
                  <a:lumMod val="75000"/>
                </a:schemeClr>
              </a:solidFill>
              <a:cs typeface="Segoe UI Semilight" panose="020B0402040204020203" pitchFamily="34" charset="0"/>
            </a:endParaRP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Diabetes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12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Obesity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12</a:t>
            </a:r>
            <a:endParaRPr lang="en-US" sz="2800" dirty="0">
              <a:solidFill>
                <a:schemeClr val="tx2">
                  <a:lumMod val="75000"/>
                </a:schemeClr>
              </a:solidFill>
              <a:cs typeface="Segoe UI Semilight" panose="020B0402040204020203" pitchFamily="34" charset="0"/>
            </a:endParaRP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Cardiovascular disease 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Cancer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HIV/AIDS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Tuberculosis</a:t>
            </a:r>
          </a:p>
        </p:txBody>
      </p:sp>
      <p:pic>
        <p:nvPicPr>
          <p:cNvPr id="321539" name="Picture 1027" descr="IMG0008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67" y="1830491"/>
            <a:ext cx="4189268" cy="3124200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043FF47-7EFD-4D88-980A-ACBC34762DF9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63905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47637"/>
            <a:ext cx="8686800" cy="771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Mental Health Conditions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44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20644" y="1219200"/>
            <a:ext cx="8229600" cy="51054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Sometimes associated with high levels of stress: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13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Anxiety  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Depression 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Substance Misuse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Acculturation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Intimate Partner</a:t>
            </a:r>
          </a:p>
          <a:p>
            <a:pPr marL="0" indent="0">
              <a:spcBef>
                <a:spcPts val="0"/>
              </a:spcBef>
              <a:buClr>
                <a:srgbClr val="A50021"/>
              </a:buClr>
              <a:buSzPct val="100000"/>
              <a:buNone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Violence</a:t>
            </a:r>
          </a:p>
          <a:p>
            <a:pPr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Post Traumatic Stress Disorder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11A3F78-1264-44E6-8C94-988560738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16289" y="2307595"/>
            <a:ext cx="4059960" cy="2379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712DE6C-210F-422D-B426-ADAA3C5A1F06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2145864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98092"/>
            <a:ext cx="8686800" cy="771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Mental Health Stigma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24</a:t>
            </a:r>
            <a:endParaRPr 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712DE6C-210F-422D-B426-ADAA3C5A1F06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E670B2-9003-489A-93E0-B17ACC4C8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81" y="1905000"/>
            <a:ext cx="78240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4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8881" y="169048"/>
            <a:ext cx="8305800" cy="685687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SDOH Factors</a:t>
            </a:r>
          </a:p>
        </p:txBody>
      </p:sp>
      <p:sp>
        <p:nvSpPr>
          <p:cNvPr id="144386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088308"/>
            <a:ext cx="8000999" cy="5257800"/>
          </a:xfrm>
        </p:spPr>
        <p:txBody>
          <a:bodyPr numCol="2"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Individual level: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14</a:t>
            </a:r>
            <a:endParaRPr lang="en-US" sz="2800" b="1" dirty="0">
              <a:solidFill>
                <a:schemeClr val="tx2">
                  <a:lumMod val="75000"/>
                </a:schemeClr>
              </a:solidFill>
              <a:cs typeface="Segoe UI Semilight" panose="020B0402040204020203" pitchFamily="34" charset="0"/>
            </a:endParaRPr>
          </a:p>
          <a:p>
            <a:pPr marL="461963" indent="-347663" eaLnBrk="1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Mobility/ Transportation</a:t>
            </a:r>
          </a:p>
          <a:p>
            <a:pPr marL="461963" indent="-347663" eaLnBrk="1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Financial hardship</a:t>
            </a:r>
          </a:p>
          <a:p>
            <a:pPr marL="461963" indent="-347663" eaLnBrk="1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Food insecurity</a:t>
            </a:r>
          </a:p>
          <a:p>
            <a:pPr marL="461963" indent="-347663" eaLnBrk="1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Language barriers</a:t>
            </a:r>
          </a:p>
          <a:p>
            <a:pPr marL="461963" indent="-347663" eaLnBrk="1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Limited literacy levels</a:t>
            </a:r>
          </a:p>
          <a:p>
            <a:pPr marL="461963" indent="-347663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Lack of access to technology</a:t>
            </a:r>
          </a:p>
          <a:p>
            <a:pPr marL="461963" indent="-347663" eaLnBrk="1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Health beliefs and practices</a:t>
            </a:r>
          </a:p>
          <a:p>
            <a:pPr marL="461963" indent="-347663" eaLnBrk="1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endParaRPr lang="en-US" sz="2800" dirty="0">
              <a:solidFill>
                <a:schemeClr val="tx2">
                  <a:lumMod val="75000"/>
                </a:schemeClr>
              </a:solidFill>
              <a:cs typeface="Segoe UI Semilight" panose="020B0402040204020203" pitchFamily="34" charset="0"/>
            </a:endParaRPr>
          </a:p>
          <a:p>
            <a:pPr marL="461963" indent="-347663" eaLnBrk="1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endParaRPr lang="en-US" sz="2800" dirty="0">
              <a:solidFill>
                <a:schemeClr val="tx2">
                  <a:lumMod val="75000"/>
                </a:schemeClr>
              </a:solidFill>
              <a:cs typeface="Segoe UI Semilight" panose="020B0402040204020203" pitchFamily="34" charset="0"/>
            </a:endParaRPr>
          </a:p>
          <a:p>
            <a:pPr marL="461963" indent="-347663" eaLnBrk="1" hangingPunct="1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Unable to navigate health system</a:t>
            </a:r>
          </a:p>
          <a:p>
            <a:pPr marL="461963" indent="-347663">
              <a:spcBef>
                <a:spcPts val="0"/>
              </a:spcBef>
              <a:buClr>
                <a:srgbClr val="A5002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</a:rPr>
              <a:t>Limited access to healthcare services and COVID testing</a:t>
            </a:r>
          </a:p>
          <a:p>
            <a:pPr marL="457200" indent="-457200"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</a:rPr>
              <a:t>Increase risk for illness/health conditions</a:t>
            </a:r>
          </a:p>
          <a:p>
            <a:pPr marL="457200" indent="-457200"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</a:rPr>
              <a:t>Lack social support and connection to others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FB4DAF5-0E2A-4F21-8432-3B815B847C8D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128510478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8385" y="97206"/>
            <a:ext cx="8305800" cy="685687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SDOH Factors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3F961A6-6035-4D61-B29C-2FD58E509F50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127536"/>
            <a:ext cx="7990970" cy="53694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cs typeface="Segoe UI Semilight" panose="020B0402040204020203" pitchFamily="34" charset="0"/>
              </a:rPr>
              <a:t>Systems level: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Labor policies that include lack of paid sick time/time off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14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Community and workplace barriers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15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Limited health care sites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15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Immigration systems &amp; threat of deportation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16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Exclusion from public and private health insurance programs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17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Lack of awareness about challenges faced by agricultural workers among public health officials &amp; health care providers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Calibri"/>
              </a:rPr>
              <a:t>Lack of adequate education and nutrition programs for children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3AEDEB7-7389-4A4D-84E3-3BF43996B8A0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118526989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8385" y="97206"/>
            <a:ext cx="8305800" cy="685687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Impact of COVID-19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3F961A6-6035-4D61-B29C-2FD58E509F50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127536"/>
            <a:ext cx="7990970" cy="53694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2"/>
                </a:solidFill>
              </a:rPr>
              <a:t>Amongst agricultural workers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18,19</a:t>
            </a:r>
            <a:r>
              <a:rPr lang="en-US" sz="2800" dirty="0">
                <a:solidFill>
                  <a:schemeClr val="tx2"/>
                </a:solidFill>
              </a:rPr>
              <a:t>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2"/>
                </a:solidFill>
              </a:rPr>
              <a:t>Increase in mental illnesses related to mood including depression, anxiety, grief, and trauma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2"/>
                </a:solidFill>
              </a:rPr>
              <a:t>Increase in rates of substance use including alcohol and other drugs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2"/>
                </a:solidFill>
              </a:rPr>
              <a:t>Increase in chronic stress at work, especially for “essential workers”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3AEDEB7-7389-4A4D-84E3-3BF43996B8A0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  <p:pic>
        <p:nvPicPr>
          <p:cNvPr id="3" name="Picture 2" descr="A picture containing text, outdoor, grass, field&#10;&#10;Description automatically generated">
            <a:extLst>
              <a:ext uri="{FF2B5EF4-FFF2-40B4-BE49-F238E27FC236}">
                <a16:creationId xmlns:a16="http://schemas.microsoft.com/office/drawing/2014/main" id="{1C1EC8B6-3782-42A0-81A4-74012B55E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132705"/>
            <a:ext cx="3352800" cy="23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8610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8385" y="121516"/>
            <a:ext cx="8305800" cy="685687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Impact of COVID-19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3F961A6-6035-4D61-B29C-2FD58E509F50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127536"/>
            <a:ext cx="7990970" cy="53694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2"/>
                </a:solidFill>
              </a:rPr>
              <a:t>Amongst Healthcare Workers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</a:rPr>
              <a:t>20</a:t>
            </a:r>
            <a:r>
              <a:rPr lang="en-US" sz="2800" dirty="0">
                <a:solidFill>
                  <a:schemeClr val="tx2"/>
                </a:solidFill>
              </a:rPr>
              <a:t>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2"/>
                </a:solidFill>
              </a:rPr>
              <a:t>Increase in mental health concerns as well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2"/>
                </a:solidFill>
              </a:rPr>
              <a:t>Increase in chronic stress at work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2"/>
                </a:solidFill>
              </a:rPr>
              <a:t>Increase in burnout and compassion fatigue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2"/>
                </a:solidFill>
              </a:rPr>
              <a:t>Increase in sleep problems and emotional/physical exhaustion</a:t>
            </a:r>
          </a:p>
          <a:p>
            <a:pPr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3AEDEB7-7389-4A4D-84E3-3BF43996B8A0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  <p:pic>
        <p:nvPicPr>
          <p:cNvPr id="3" name="Picture 2" descr="A picture containing indoor, wall, table&#10;&#10;Description automatically generated">
            <a:extLst>
              <a:ext uri="{FF2B5EF4-FFF2-40B4-BE49-F238E27FC236}">
                <a16:creationId xmlns:a16="http://schemas.microsoft.com/office/drawing/2014/main" id="{65F6ABDB-AC44-4362-B3D9-8FD34111BE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7"/>
          <a:stretch/>
        </p:blipFill>
        <p:spPr>
          <a:xfrm>
            <a:off x="1828800" y="3843904"/>
            <a:ext cx="5080000" cy="1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5037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44" y="76200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+mn-lt"/>
                <a:hlinkClick r:id="rId3"/>
              </a:rPr>
              <a:t>Mental Health LC</a:t>
            </a:r>
            <a:endParaRPr lang="en-US" dirty="0">
              <a:solidFill>
                <a:schemeClr val="tx2"/>
              </a:solidFill>
              <a:latin typeface="+mn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F34DFB8-75A6-4BA8-92F2-F0A553E364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>
          <a:xfrm>
            <a:off x="316831" y="1219200"/>
            <a:ext cx="8510337" cy="5151883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4E5B2F9-24C2-4E6C-9255-857B7EA0EBC0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290584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 txBox="1">
            <a:spLocks/>
          </p:cNvSpPr>
          <p:nvPr/>
        </p:nvSpPr>
        <p:spPr>
          <a:xfrm>
            <a:off x="312568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0BFA83-EA21-4B83-B54E-D12CB4289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/>
        </p:blipFill>
        <p:spPr bwMode="auto">
          <a:xfrm>
            <a:off x="0" y="0"/>
            <a:ext cx="9144000" cy="632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786D59-2B12-4889-A403-60A7579748F8}"/>
              </a:ext>
            </a:extLst>
          </p:cNvPr>
          <p:cNvSpPr txBox="1">
            <a:spLocks/>
          </p:cNvSpPr>
          <p:nvPr/>
        </p:nvSpPr>
        <p:spPr>
          <a:xfrm>
            <a:off x="572602" y="1164399"/>
            <a:ext cx="7135790" cy="58820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50" dirty="0">
                <a:solidFill>
                  <a:schemeClr val="tx2"/>
                </a:solidFill>
              </a:rPr>
              <a:t>Participating members: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78435C-0DB8-409E-9100-DD0790E40C47}"/>
              </a:ext>
            </a:extLst>
          </p:cNvPr>
          <p:cNvSpPr txBox="1">
            <a:spLocks/>
          </p:cNvSpPr>
          <p:nvPr/>
        </p:nvSpPr>
        <p:spPr>
          <a:xfrm>
            <a:off x="1213346" y="1912932"/>
            <a:ext cx="7358051" cy="395446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Beaufort Jasper Hampton Comprehensive Health Services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Cherokee Health Systems Talbott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Tri-Cities Community Health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Shenandoah Community Health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Golden Valley Health Center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Finger Lakes Community Health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chemeClr val="tx2"/>
                </a:solidFill>
              </a:rPr>
              <a:t>HealthLinc</a:t>
            </a:r>
            <a:r>
              <a:rPr lang="en-US" sz="2000" dirty="0">
                <a:solidFill>
                  <a:schemeClr val="tx2"/>
                </a:solidFill>
              </a:rPr>
              <a:t> Community Health Center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Sea Mar Community Health Centers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Premier Community Healthcare Group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Yakima Valley Farmworkers Clinic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Avenues Counseling LLC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/>
                </a:solidFill>
              </a:rPr>
              <a:t>North Carolina Health Center Association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764E74-18A4-478B-9E37-9BA94E86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27" y="126296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+mn-lt"/>
              </a:rPr>
              <a:t>Mental Health LC</a:t>
            </a:r>
            <a:endParaRPr lang="en-US" dirty="0">
              <a:solidFill>
                <a:schemeClr val="tx2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42B6B86-0EF5-4BFA-8EB8-CBA20E244A07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103567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786D59-2B12-4889-A403-60A7579748F8}"/>
              </a:ext>
            </a:extLst>
          </p:cNvPr>
          <p:cNvSpPr txBox="1">
            <a:spLocks/>
          </p:cNvSpPr>
          <p:nvPr/>
        </p:nvSpPr>
        <p:spPr>
          <a:xfrm>
            <a:off x="426720" y="1282799"/>
            <a:ext cx="7610420" cy="123472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Guest speakers!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EA712C9-7A09-4615-B264-7A2D12A7A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1" b="8205"/>
          <a:stretch/>
        </p:blipFill>
        <p:spPr>
          <a:xfrm>
            <a:off x="2561891" y="3738149"/>
            <a:ext cx="3464005" cy="1886839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876C29-70A0-4249-9366-D5074DC25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79" y="2238987"/>
            <a:ext cx="2916936" cy="101955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B669BA9-1A70-464A-8DF1-7DE1BD9A56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9" b="22226"/>
          <a:stretch/>
        </p:blipFill>
        <p:spPr>
          <a:xfrm>
            <a:off x="1318385" y="1986391"/>
            <a:ext cx="2436305" cy="11830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11CB986-9544-4BF8-BF49-483FC20B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82" y="118126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+mn-lt"/>
              </a:rPr>
              <a:t>Mental Health LC</a:t>
            </a:r>
            <a:endParaRPr lang="en-US" dirty="0">
              <a:solidFill>
                <a:schemeClr val="tx2"/>
              </a:solidFill>
              <a:latin typeface="+mn-lt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8D5F26-BF0D-4713-8824-86BF2BD37334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643595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786D59-2B12-4889-A403-60A7579748F8}"/>
              </a:ext>
            </a:extLst>
          </p:cNvPr>
          <p:cNvSpPr txBox="1">
            <a:spLocks/>
          </p:cNvSpPr>
          <p:nvPr/>
        </p:nvSpPr>
        <p:spPr>
          <a:xfrm>
            <a:off x="572602" y="1164399"/>
            <a:ext cx="7135790" cy="123472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50" dirty="0">
                <a:solidFill>
                  <a:schemeClr val="accent1">
                    <a:lumMod val="75000"/>
                  </a:schemeClr>
                </a:solidFill>
              </a:rPr>
              <a:t>Learning Sessions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78435C-0DB8-409E-9100-DD0790E40C47}"/>
              </a:ext>
            </a:extLst>
          </p:cNvPr>
          <p:cNvSpPr txBox="1">
            <a:spLocks/>
          </p:cNvSpPr>
          <p:nvPr/>
        </p:nvSpPr>
        <p:spPr>
          <a:xfrm>
            <a:off x="1213346" y="1912933"/>
            <a:ext cx="7358051" cy="68207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1. COVID and Mental Health Amongst Agricultural Workers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1AD45E-2F01-4A6D-BC17-60CA626E2105}"/>
              </a:ext>
            </a:extLst>
          </p:cNvPr>
          <p:cNvSpPr txBox="1">
            <a:spLocks/>
          </p:cNvSpPr>
          <p:nvPr/>
        </p:nvSpPr>
        <p:spPr>
          <a:xfrm>
            <a:off x="1166530" y="2894421"/>
            <a:ext cx="7451682" cy="8955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2. Addressing Primary Mental Health Issues Impacting MSAWs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F7ED76-06FE-4F98-92DB-AE35CD26FF43}"/>
              </a:ext>
            </a:extLst>
          </p:cNvPr>
          <p:cNvSpPr txBox="1">
            <a:spLocks/>
          </p:cNvSpPr>
          <p:nvPr/>
        </p:nvSpPr>
        <p:spPr>
          <a:xfrm>
            <a:off x="1166530" y="4075664"/>
            <a:ext cx="7707216" cy="5164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3. Orientation to mental health screening tools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F336E7-AD9D-4F62-B3B5-2A00A6302B39}"/>
              </a:ext>
            </a:extLst>
          </p:cNvPr>
          <p:cNvSpPr txBox="1">
            <a:spLocks/>
          </p:cNvSpPr>
          <p:nvPr/>
        </p:nvSpPr>
        <p:spPr>
          <a:xfrm>
            <a:off x="1180907" y="4750490"/>
            <a:ext cx="6717306" cy="68207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4. Virtual Stream Forum (VSF) session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2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A2372F-45C4-47D4-8F7E-07D7A39BB86B}"/>
              </a:ext>
            </a:extLst>
          </p:cNvPr>
          <p:cNvSpPr txBox="1">
            <a:spLocks/>
          </p:cNvSpPr>
          <p:nvPr/>
        </p:nvSpPr>
        <p:spPr>
          <a:xfrm>
            <a:off x="1193603" y="5441192"/>
            <a:ext cx="6717306" cy="9765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5. Action Planning for Implementation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	(Follow-up to VSF)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764E74-18A4-478B-9E37-9BA94E86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2" y="166880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+mn-lt"/>
              </a:rPr>
              <a:t>Mental Health LC</a:t>
            </a:r>
            <a:endParaRPr lang="en-US" dirty="0">
              <a:solidFill>
                <a:schemeClr val="tx2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42B6B86-0EF5-4BFA-8EB8-CBA20E244A07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371053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A3664-83B3-4610-A888-1223BA47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593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Collaborative Care Model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A36770E-9FFD-44F4-A285-9F55D8976629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  <p:pic>
        <p:nvPicPr>
          <p:cNvPr id="6" name="Content Placeholder 6" descr="A picture containing table&#10;&#10;Description automatically generated">
            <a:extLst>
              <a:ext uri="{FF2B5EF4-FFF2-40B4-BE49-F238E27FC236}">
                <a16:creationId xmlns:a16="http://schemas.microsoft.com/office/drawing/2014/main" id="{7BA6E1AE-313F-4385-8B4D-0D740C245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2741889"/>
            <a:ext cx="868679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62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A3664-83B3-4610-A888-1223BA47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27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Collaborative Care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A942B-B5D6-4319-B9CA-D93A405D6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A team care approach designed to address both mental and physical health conditions.</a:t>
            </a:r>
            <a:r>
              <a:rPr lang="en-US" sz="3200" baseline="30000" dirty="0">
                <a:solidFill>
                  <a:schemeClr val="tx2">
                    <a:lumMod val="75000"/>
                  </a:schemeClr>
                </a:solidFill>
              </a:rPr>
              <a:t>20,21</a:t>
            </a:r>
            <a:endParaRPr lang="en-US" sz="3200" b="1" dirty="0">
              <a:solidFill>
                <a:schemeClr val="tx2">
                  <a:lumMod val="75000"/>
                </a:schemeClr>
              </a:solidFill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>
              <a:solidFill>
                <a:schemeClr val="tx2"/>
              </a:solidFill>
            </a:endParaRPr>
          </a:p>
          <a:p>
            <a:pPr marL="800100" lvl="2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Five core principals include: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1) Patient centered care;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2) Evidenced-based care;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3) Measure-based treatment;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4) Target population based-care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</a:rPr>
              <a:t>5) Accountability.</a:t>
            </a:r>
          </a:p>
          <a:p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A36770E-9FFD-44F4-A285-9F55D8976629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245407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AA737-3A29-45F7-9D5A-C8A00BEB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11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Integrated Care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23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Content Placeholder 6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37622FEB-9898-411D-8CF2-524713D9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7" y="1381695"/>
            <a:ext cx="7122486" cy="4723991"/>
          </a:xfr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16BEBB2-12A1-48F5-88FA-2C3D83FE01D2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4072570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A3664-83B3-4610-A888-1223BA47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84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Integrated Care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A36770E-9FFD-44F4-A285-9F55D8976629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2A9EF-B32F-4809-9917-1C8475AF9900}"/>
              </a:ext>
            </a:extLst>
          </p:cNvPr>
          <p:cNvGrpSpPr/>
          <p:nvPr/>
        </p:nvGrpSpPr>
        <p:grpSpPr>
          <a:xfrm>
            <a:off x="1279080" y="2027864"/>
            <a:ext cx="2875245" cy="1406059"/>
            <a:chOff x="2226771" y="89667"/>
            <a:chExt cx="2321067" cy="1027378"/>
          </a:xfrm>
        </p:grpSpPr>
        <p:sp>
          <p:nvSpPr>
            <p:cNvPr id="7" name="Left-Right Arrow 3">
              <a:extLst>
                <a:ext uri="{FF2B5EF4-FFF2-40B4-BE49-F238E27FC236}">
                  <a16:creationId xmlns:a16="http://schemas.microsoft.com/office/drawing/2014/main" id="{44F79E98-EBB4-4AEC-AB7C-4536BCC9F7F3}"/>
                </a:ext>
              </a:extLst>
            </p:cNvPr>
            <p:cNvSpPr/>
            <p:nvPr/>
          </p:nvSpPr>
          <p:spPr>
            <a:xfrm>
              <a:off x="3048684" y="226213"/>
              <a:ext cx="701682" cy="467788"/>
            </a:xfrm>
            <a:prstGeom prst="left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E7EA9B-D550-4C9A-9E87-3BDA6B4435D0}"/>
                </a:ext>
              </a:extLst>
            </p:cNvPr>
            <p:cNvSpPr txBox="1"/>
            <p:nvPr/>
          </p:nvSpPr>
          <p:spPr>
            <a:xfrm>
              <a:off x="2226771" y="824693"/>
              <a:ext cx="1886967" cy="292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2000" b="1" dirty="0">
                  <a:solidFill>
                    <a:schemeClr val="tx2"/>
                  </a:solidFill>
                  <a:latin typeface="Arial"/>
                </a:rPr>
                <a:t>Coordinated Care</a:t>
              </a:r>
            </a:p>
          </p:txBody>
        </p:sp>
        <p:sp>
          <p:nvSpPr>
            <p:cNvPr id="9" name="Dodecagon 8">
              <a:extLst>
                <a:ext uri="{FF2B5EF4-FFF2-40B4-BE49-F238E27FC236}">
                  <a16:creationId xmlns:a16="http://schemas.microsoft.com/office/drawing/2014/main" id="{710DAD67-3268-4486-9152-6A95515A15E9}"/>
                </a:ext>
              </a:extLst>
            </p:cNvPr>
            <p:cNvSpPr/>
            <p:nvPr/>
          </p:nvSpPr>
          <p:spPr>
            <a:xfrm>
              <a:off x="2251212" y="89667"/>
              <a:ext cx="701682" cy="701682"/>
            </a:xfrm>
            <a:prstGeom prst="dodecag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10" name="Dodecagon 9">
              <a:extLst>
                <a:ext uri="{FF2B5EF4-FFF2-40B4-BE49-F238E27FC236}">
                  <a16:creationId xmlns:a16="http://schemas.microsoft.com/office/drawing/2014/main" id="{ED329CB0-5A61-47B4-9080-70F9F19B694F}"/>
                </a:ext>
              </a:extLst>
            </p:cNvPr>
            <p:cNvSpPr/>
            <p:nvPr/>
          </p:nvSpPr>
          <p:spPr>
            <a:xfrm>
              <a:off x="3846156" y="89667"/>
              <a:ext cx="701682" cy="701682"/>
            </a:xfrm>
            <a:prstGeom prst="dodecag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842EB1-7826-4BE1-BC3E-CEBEB61EF1DF}"/>
              </a:ext>
            </a:extLst>
          </p:cNvPr>
          <p:cNvGrpSpPr/>
          <p:nvPr/>
        </p:nvGrpSpPr>
        <p:grpSpPr>
          <a:xfrm>
            <a:off x="5791200" y="1555795"/>
            <a:ext cx="6212378" cy="1913265"/>
            <a:chOff x="4429199" y="2708362"/>
            <a:chExt cx="5035089" cy="1493840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B0CE4061-10AE-46DA-934C-96AB67C0833F}"/>
                </a:ext>
              </a:extLst>
            </p:cNvPr>
            <p:cNvSpPr/>
            <p:nvPr/>
          </p:nvSpPr>
          <p:spPr>
            <a:xfrm>
              <a:off x="4429200" y="2708362"/>
              <a:ext cx="1623441" cy="117430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78B202-39F4-4A5C-B2DE-DBF771108C1F}"/>
                </a:ext>
              </a:extLst>
            </p:cNvPr>
            <p:cNvSpPr txBox="1"/>
            <p:nvPr/>
          </p:nvSpPr>
          <p:spPr>
            <a:xfrm>
              <a:off x="4429199" y="3889804"/>
              <a:ext cx="1743817" cy="312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2000" b="1" dirty="0">
                  <a:solidFill>
                    <a:schemeClr val="tx2"/>
                  </a:solidFill>
                  <a:latin typeface="Arial"/>
                </a:rPr>
                <a:t>Co-located Care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35E853-CD83-461D-9814-3DBAEB1F8DBC}"/>
                </a:ext>
              </a:extLst>
            </p:cNvPr>
            <p:cNvSpPr/>
            <p:nvPr/>
          </p:nvSpPr>
          <p:spPr>
            <a:xfrm>
              <a:off x="4544148" y="3035001"/>
              <a:ext cx="574681" cy="574681"/>
            </a:xfrm>
            <a:prstGeom prst="ellips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7311FE-ED1E-4029-B1C2-0FEF3EE3752A}"/>
                </a:ext>
              </a:extLst>
            </p:cNvPr>
            <p:cNvSpPr/>
            <p:nvPr/>
          </p:nvSpPr>
          <p:spPr>
            <a:xfrm>
              <a:off x="5367987" y="3035001"/>
              <a:ext cx="574681" cy="574681"/>
            </a:xfrm>
            <a:prstGeom prst="ellipse">
              <a:avLst/>
            </a:prstGeom>
            <a:ln w="952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7F6FE4-70EC-48CE-9139-367816E4A7B8}"/>
                </a:ext>
              </a:extLst>
            </p:cNvPr>
            <p:cNvSpPr txBox="1"/>
            <p:nvPr/>
          </p:nvSpPr>
          <p:spPr>
            <a:xfrm>
              <a:off x="6168734" y="2949001"/>
              <a:ext cx="32955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endParaRPr lang="en-US" sz="1400" dirty="0">
                <a:solidFill>
                  <a:srgbClr val="94734E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725A2-0B4A-4C04-BDC7-09161F3114CB}"/>
              </a:ext>
            </a:extLst>
          </p:cNvPr>
          <p:cNvGrpSpPr/>
          <p:nvPr/>
        </p:nvGrpSpPr>
        <p:grpSpPr>
          <a:xfrm>
            <a:off x="-2438400" y="4210891"/>
            <a:ext cx="8629993" cy="1456697"/>
            <a:chOff x="-2438400" y="4210891"/>
            <a:chExt cx="8629993" cy="14566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E43BE0-DCD5-400F-A08B-F9010A3231F8}"/>
                </a:ext>
              </a:extLst>
            </p:cNvPr>
            <p:cNvGrpSpPr/>
            <p:nvPr/>
          </p:nvGrpSpPr>
          <p:grpSpPr>
            <a:xfrm>
              <a:off x="-2438400" y="4210891"/>
              <a:ext cx="7915106" cy="954107"/>
              <a:chOff x="2985389" y="5544012"/>
              <a:chExt cx="7915106" cy="95410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0E5E82-F449-4753-8E19-766901EA28A8}"/>
                  </a:ext>
                </a:extLst>
              </p:cNvPr>
              <p:cNvSpPr txBox="1"/>
              <p:nvPr/>
            </p:nvSpPr>
            <p:spPr>
              <a:xfrm>
                <a:off x="2985389" y="5544012"/>
                <a:ext cx="37433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endParaRPr lang="en-US" sz="1400" dirty="0">
                  <a:solidFill>
                    <a:srgbClr val="94734E">
                      <a:lumMod val="50000"/>
                    </a:srgbClr>
                  </a:solidFill>
                  <a:latin typeface="Arial"/>
                </a:endParaRPr>
              </a:p>
            </p:txBody>
          </p:sp>
          <p:graphicFrame>
            <p:nvGraphicFramePr>
              <p:cNvPr id="20" name="Diagram 19">
                <a:extLst>
                  <a:ext uri="{FF2B5EF4-FFF2-40B4-BE49-F238E27FC236}">
                    <a16:creationId xmlns:a16="http://schemas.microsoft.com/office/drawing/2014/main" id="{1CFA2A09-CB76-4105-8133-7A8A90187B4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96647619"/>
                  </p:ext>
                </p:extLst>
              </p:nvPr>
            </p:nvGraphicFramePr>
            <p:xfrm>
              <a:off x="9321149" y="5544012"/>
              <a:ext cx="1579346" cy="95410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14F853-62AE-4124-BA35-33B9FE36C2C3}"/>
                </a:ext>
              </a:extLst>
            </p:cNvPr>
            <p:cNvSpPr txBox="1"/>
            <p:nvPr/>
          </p:nvSpPr>
          <p:spPr>
            <a:xfrm>
              <a:off x="3458152" y="5267478"/>
              <a:ext cx="2733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2000" b="1" dirty="0">
                  <a:solidFill>
                    <a:schemeClr val="tx2"/>
                  </a:solidFill>
                  <a:latin typeface="Arial"/>
                </a:rPr>
                <a:t>Fully Integrated Care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374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FC83-7F63-4FC1-B60C-E27A6D3C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70" y="116067"/>
            <a:ext cx="89154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Clinical Pathways and Perspectives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69B6F68-76CE-49A1-B1B3-CC61A1044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10000" cy="590909"/>
          </a:xfrm>
          <a:ln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en-US" dirty="0"/>
              <a:t>Perspectives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B55AB2C-AD60-4F40-8F12-4A16C8074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328" y="2126021"/>
            <a:ext cx="3789872" cy="2508251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Frameworks that guide and feed integrated care efforts</a:t>
            </a:r>
          </a:p>
          <a:p>
            <a:pPr marL="0" indent="0" algn="ctr">
              <a:buNone/>
            </a:pPr>
            <a:r>
              <a:rPr lang="en-US" i="1" dirty="0"/>
              <a:t>(Ex: Trauma-Informed Care)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DB85DE8-A2CF-4AAC-BC81-475CC9369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7200" y="1535112"/>
            <a:ext cx="4041775" cy="590909"/>
          </a:xfrm>
          <a:ln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en-US" dirty="0"/>
              <a:t>Clinical Pathways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CC0D5E0-1BA0-4292-9D2F-3EDB9413E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7200" y="2126021"/>
            <a:ext cx="4041775" cy="2508251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Guide care to ensure that persons with specific conditions receive monitored, timely care </a:t>
            </a:r>
          </a:p>
          <a:p>
            <a:pPr marL="0" indent="0" algn="ctr">
              <a:buNone/>
            </a:pPr>
            <a:r>
              <a:rPr lang="en-US" i="1" dirty="0"/>
              <a:t>(Ex: Mental Health screening tools like ACE Screenings)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E5CB0C8-F3B8-4EEB-AC80-C78405BB82CE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3054164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C0A1-AF48-4540-AA86-7F02F9738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Mental Health Hub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C5478-E509-4B7C-A293-1851A59AD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687296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4AEE54E-0878-4071-A040-0E9995086B0F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  <p:pic>
        <p:nvPicPr>
          <p:cNvPr id="6" name="Picture 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27291C9-21FF-463E-BD4E-016F141B8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928"/>
            <a:ext cx="9144000" cy="48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76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2893"/>
            <a:ext cx="8305800" cy="685687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Cultural Considerations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3F961A6-6035-4D61-B29C-2FD58E509F50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127536"/>
            <a:ext cx="7990970" cy="1387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330200">
              <a:spcBef>
                <a:spcPts val="0"/>
              </a:spcBef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Trust is essential to connecting with this population.</a:t>
            </a:r>
          </a:p>
          <a:p>
            <a:pPr marL="914400" lvl="1" indent="-330200">
              <a:spcBef>
                <a:spcPts val="0"/>
              </a:spcBef>
              <a:buSzPts val="1600"/>
              <a:buFont typeface="Arial"/>
              <a:buChar char="○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Establish rapport and have genuine interactions</a:t>
            </a:r>
          </a:p>
          <a:p>
            <a:pPr marL="914400" lvl="1" indent="-330200">
              <a:spcBef>
                <a:spcPts val="0"/>
              </a:spcBef>
              <a:buSzPts val="1600"/>
              <a:buFont typeface="Arial"/>
              <a:buChar char="○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Be open to community settings </a:t>
            </a:r>
            <a:r>
              <a:rPr lang="en-US" sz="2000" dirty="0">
                <a:solidFill>
                  <a:schemeClr val="tx2"/>
                </a:solidFill>
                <a:ea typeface="Calibri"/>
                <a:cs typeface="Calibri"/>
                <a:sym typeface="Calibri"/>
              </a:rPr>
              <a:t>such as schools and faith-based organizations to provide health information 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</a:rPr>
              <a:t>23</a:t>
            </a:r>
            <a:endParaRPr lang="en-US" sz="2000" b="1" dirty="0">
              <a:solidFill>
                <a:schemeClr val="tx2">
                  <a:lumMod val="75000"/>
                </a:schemeClr>
              </a:solidFill>
              <a:cs typeface="Segoe UI Semilight" panose="020B0402040204020203" pitchFamily="34" charset="0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3AEDEB7-7389-4A4D-84E3-3BF43996B8A0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2181871-EA2D-4CC5-94FE-558FF59A364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362200"/>
            <a:ext cx="7990970" cy="1387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0200">
              <a:spcBef>
                <a:spcPts val="0"/>
              </a:spcBef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Practice cultural humility.</a:t>
            </a:r>
          </a:p>
          <a:p>
            <a:pPr marL="914400" lvl="1" indent="-330200">
              <a:spcBef>
                <a:spcPts val="0"/>
              </a:spcBef>
              <a:buSzPts val="1600"/>
              <a:buFont typeface="Arial"/>
              <a:buChar char="○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Symptoms may manifest differently in different cultures </a:t>
            </a:r>
          </a:p>
          <a:p>
            <a:pPr marL="914400" lvl="1" indent="-330200">
              <a:spcBef>
                <a:spcPts val="0"/>
              </a:spcBef>
              <a:buSzPts val="1600"/>
              <a:buFont typeface="Arial"/>
              <a:buChar char="○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Be aware of cultural practices and beliefs</a:t>
            </a:r>
          </a:p>
          <a:p>
            <a:pPr marL="914400" lvl="1" indent="-330200">
              <a:spcBef>
                <a:spcPts val="0"/>
              </a:spcBef>
              <a:buSzPts val="1600"/>
              <a:buFont typeface="Arial"/>
              <a:buChar char="○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Be aware of cultural behaviors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F55171D-F02B-4CF8-83BE-DAE53983558D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749264"/>
            <a:ext cx="7990970" cy="10513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330200" algn="l" rtl="0">
              <a:spcBef>
                <a:spcPts val="0"/>
              </a:spcBef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Practice universal precautions when discussing health services. </a:t>
            </a:r>
          </a:p>
          <a:p>
            <a:pPr marL="869950" lvl="1" indent="-342900">
              <a:spcBef>
                <a:spcPts val="0"/>
              </a:spcBef>
              <a:buSzPts val="16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Limited health literacy </a:t>
            </a:r>
          </a:p>
          <a:p>
            <a:pPr marL="869950" lvl="1" indent="-342900">
              <a:spcBef>
                <a:spcPts val="0"/>
              </a:spcBef>
              <a:buSzPts val="16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Limited levels of education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916659C-1F7F-4244-986C-D748CFBA62DE}"/>
              </a:ext>
            </a:extLst>
          </p:cNvPr>
          <p:cNvSpPr txBox="1">
            <a:spLocks noChangeArrowheads="1"/>
          </p:cNvSpPr>
          <p:nvPr/>
        </p:nvSpPr>
        <p:spPr>
          <a:xfrm>
            <a:off x="658586" y="4800600"/>
            <a:ext cx="7990970" cy="12346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330200">
              <a:spcBef>
                <a:spcPts val="0"/>
              </a:spcBef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Address stigma and reluctance to discuss mental health.</a:t>
            </a:r>
          </a:p>
          <a:p>
            <a:pPr marL="914400" lvl="1" indent="-330200">
              <a:spcBef>
                <a:spcPts val="0"/>
              </a:spcBef>
              <a:buSzPts val="1600"/>
              <a:buFont typeface="Arial"/>
              <a:buChar char="○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Normalize the connection between physical and mental health</a:t>
            </a:r>
          </a:p>
          <a:p>
            <a:pPr marL="914400" lvl="1" indent="-330200">
              <a:spcBef>
                <a:spcPts val="0"/>
              </a:spcBef>
              <a:buSzPts val="1600"/>
              <a:buFont typeface="Arial"/>
              <a:buChar char="○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Normalizing stressors (being far from family, long work hours, etc.)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5170251-A132-499C-AD66-D5A1FD2EACA2}"/>
              </a:ext>
            </a:extLst>
          </p:cNvPr>
          <p:cNvSpPr txBox="1">
            <a:spLocks noChangeArrowheads="1"/>
          </p:cNvSpPr>
          <p:nvPr/>
        </p:nvSpPr>
        <p:spPr>
          <a:xfrm>
            <a:off x="696686" y="5851936"/>
            <a:ext cx="7990970" cy="4726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0200">
              <a:spcBef>
                <a:spcPts val="0"/>
              </a:spcBef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tx2"/>
                </a:solidFill>
                <a:ea typeface="Arial"/>
                <a:cs typeface="Arial"/>
                <a:sym typeface="Arial"/>
              </a:rPr>
              <a:t>Be mindful of SDOH factors</a:t>
            </a:r>
          </a:p>
        </p:txBody>
      </p:sp>
    </p:spTree>
    <p:extLst>
      <p:ext uri="{BB962C8B-B14F-4D97-AF65-F5344CB8AC3E}">
        <p14:creationId xmlns:p14="http://schemas.microsoft.com/office/powerpoint/2010/main" val="887150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037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543800" cy="4525963"/>
          </a:xfrm>
        </p:spPr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Participants will: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Discuss the importance of mental health outreach and integrated services to Migratory and Seasonal Agricultural Workers (MSAWs).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Gain an understanding of the strategies examined in NCFH’s Mental Health Learning Collaborative for integrating behavioral health services.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Learn about mental health resources that can be utilized with MSAWs including, patient education materials, mental health screening tools, and national resources that support mental health outreach. </a:t>
            </a:r>
          </a:p>
          <a:p>
            <a:pPr marL="0" indent="0">
              <a:buNone/>
            </a:pP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FF2CC82-035E-4EFE-9CC4-79860AADEE4F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527065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42" descr="Governance Tool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7032" y="5294337"/>
            <a:ext cx="19812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2"/>
          <p:cNvSpPr txBox="1"/>
          <p:nvPr/>
        </p:nvSpPr>
        <p:spPr>
          <a:xfrm>
            <a:off x="421105" y="1570038"/>
            <a:ext cx="386516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Understanding the Population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593" name="Google Shape;593;p42"/>
          <p:cNvSpPr txBox="1"/>
          <p:nvPr/>
        </p:nvSpPr>
        <p:spPr>
          <a:xfrm>
            <a:off x="278024" y="3216573"/>
            <a:ext cx="527875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Culturally Appropriate Health Education </a:t>
            </a:r>
            <a:endParaRPr sz="18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42"/>
          <p:cNvSpPr txBox="1"/>
          <p:nvPr/>
        </p:nvSpPr>
        <p:spPr>
          <a:xfrm>
            <a:off x="202532" y="5067358"/>
            <a:ext cx="63246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Supporting 51% Consumer Board Requirement</a:t>
            </a:r>
            <a:endParaRPr sz="18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2"/>
          <p:cNvSpPr txBox="1"/>
          <p:nvPr/>
        </p:nvSpPr>
        <p:spPr>
          <a:xfrm>
            <a:off x="228600" y="1066800"/>
            <a:ext cx="8607995" cy="46166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Addressing Population Specific Demographics and Identified Needs 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42" descr="ma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299" y="1969491"/>
            <a:ext cx="1828800" cy="88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2" descr="webinar-announcemen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5701" y="5447741"/>
            <a:ext cx="14224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2" descr="digital story announcem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6323" y="3752686"/>
            <a:ext cx="1524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71173" y="3602192"/>
            <a:ext cx="1061884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2"/>
          <p:cNvPicPr preferRelativeResize="0"/>
          <p:nvPr/>
        </p:nvPicPr>
        <p:blipFill rotWithShape="1">
          <a:blip r:embed="rId8">
            <a:alphaModFix/>
          </a:blip>
          <a:srcRect l="4986" r="5234" b="13518"/>
          <a:stretch/>
        </p:blipFill>
        <p:spPr>
          <a:xfrm>
            <a:off x="3316077" y="2098973"/>
            <a:ext cx="1732563" cy="72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2" descr="hablando sobre artriti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9232" y="3627437"/>
            <a:ext cx="1752599" cy="1119376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2"/>
          <p:cNvSpPr txBox="1"/>
          <p:nvPr/>
        </p:nvSpPr>
        <p:spPr>
          <a:xfrm>
            <a:off x="2183086" y="2232465"/>
            <a:ext cx="10187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10"/>
              </a:rPr>
              <a:t>Population</a:t>
            </a:r>
            <a:endParaRPr sz="1400" dirty="0">
              <a:hlinkClick r:id="rId1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10"/>
              </a:rPr>
              <a:t>Estimation</a:t>
            </a:r>
            <a:endParaRPr sz="1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42"/>
          <p:cNvSpPr txBox="1"/>
          <p:nvPr/>
        </p:nvSpPr>
        <p:spPr>
          <a:xfrm>
            <a:off x="5029200" y="2098973"/>
            <a:ext cx="86266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dirty="0">
                <a:solidFill>
                  <a:srgbClr val="2998E3"/>
                </a:solidFill>
                <a:effectLst/>
                <a:hlinkClick r:id="rId11"/>
              </a:rPr>
              <a:t>Fact Sheets &amp; Research</a:t>
            </a:r>
            <a:endParaRPr sz="1400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42"/>
          <p:cNvSpPr txBox="1"/>
          <p:nvPr/>
        </p:nvSpPr>
        <p:spPr>
          <a:xfrm>
            <a:off x="2267425" y="4001041"/>
            <a:ext cx="9344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 fontAlgn="base"/>
            <a:r>
              <a:rPr lang="en-US" sz="1400" b="0" i="0" u="sng" strike="noStrike" dirty="0">
                <a:solidFill>
                  <a:srgbClr val="2998E3"/>
                </a:solidFill>
                <a:effectLst/>
                <a:hlinkClick r:id="rId12"/>
              </a:rPr>
              <a:t>Training/ Curricula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42"/>
          <p:cNvSpPr txBox="1"/>
          <p:nvPr/>
        </p:nvSpPr>
        <p:spPr>
          <a:xfrm>
            <a:off x="5091355" y="3999686"/>
            <a:ext cx="7830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 fontAlgn="base"/>
            <a:r>
              <a:rPr lang="en-US" sz="1400" b="0" i="0" u="sng" strike="noStrike" dirty="0">
                <a:solidFill>
                  <a:srgbClr val="2998E3"/>
                </a:solidFill>
                <a:effectLst/>
                <a:hlinkClick r:id="rId13"/>
              </a:rPr>
              <a:t>Digital Stories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​</a:t>
            </a:r>
          </a:p>
        </p:txBody>
      </p:sp>
      <p:sp>
        <p:nvSpPr>
          <p:cNvPr id="606" name="Google Shape;606;p42"/>
          <p:cNvSpPr txBox="1"/>
          <p:nvPr/>
        </p:nvSpPr>
        <p:spPr>
          <a:xfrm>
            <a:off x="7540131" y="3814893"/>
            <a:ext cx="111147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 fontAlgn="base"/>
            <a:r>
              <a:rPr lang="en-US" sz="1400" b="0" i="0" u="sng" strike="noStrike" dirty="0">
                <a:solidFill>
                  <a:srgbClr val="2998E3"/>
                </a:solidFill>
                <a:effectLst/>
                <a:hlinkClick r:id="rId14"/>
              </a:rPr>
              <a:t>Patient Education Materials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​</a:t>
            </a:r>
          </a:p>
        </p:txBody>
      </p:sp>
      <p:sp>
        <p:nvSpPr>
          <p:cNvPr id="607" name="Google Shape;607;p42"/>
          <p:cNvSpPr txBox="1"/>
          <p:nvPr/>
        </p:nvSpPr>
        <p:spPr>
          <a:xfrm>
            <a:off x="5045242" y="5668914"/>
            <a:ext cx="9822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 fontAlgn="base"/>
            <a:r>
              <a:rPr lang="en-US" sz="1400" b="0" i="0" u="sng" strike="noStrike" dirty="0">
                <a:solidFill>
                  <a:srgbClr val="2998E3"/>
                </a:solidFill>
                <a:effectLst/>
                <a:hlinkClick r:id="rId15"/>
              </a:rPr>
              <a:t>Archived Webinars </a:t>
            </a:r>
            <a:endParaRPr lang="en-US" sz="14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08" name="Google Shape;608;p42"/>
          <p:cNvSpPr txBox="1"/>
          <p:nvPr/>
        </p:nvSpPr>
        <p:spPr>
          <a:xfrm>
            <a:off x="7407023" y="5484205"/>
            <a:ext cx="117497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12"/>
              </a:rPr>
              <a:t>Board Tools, </a:t>
            </a:r>
            <a:endParaRPr sz="1400" dirty="0">
              <a:hlinkClick r:id="rId1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12"/>
              </a:rPr>
              <a:t>Resources &amp; </a:t>
            </a:r>
            <a:endParaRPr sz="1400" dirty="0">
              <a:hlinkClick r:id="rId1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  <a:hlinkClick r:id="rId12"/>
              </a:rPr>
              <a:t>Templates</a:t>
            </a:r>
            <a:endParaRPr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42" descr="Learning Collaboratives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61713" y="1801127"/>
            <a:ext cx="2080805" cy="1241981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2"/>
          <p:cNvSpPr txBox="1"/>
          <p:nvPr/>
        </p:nvSpPr>
        <p:spPr>
          <a:xfrm>
            <a:off x="7824254" y="2071406"/>
            <a:ext cx="1332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 fontAlgn="base"/>
            <a:r>
              <a:rPr lang="en-US" sz="1400" b="0" i="0" u="sng" strike="noStrike" dirty="0">
                <a:solidFill>
                  <a:srgbClr val="2998E3"/>
                </a:solidFill>
                <a:effectLst/>
                <a:hlinkClick r:id="rId17"/>
              </a:rPr>
              <a:t>Health Center Learning Collaboratives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42" descr="Migrant Health Leadership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95299" y="5500247"/>
            <a:ext cx="1534668" cy="115824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2"/>
          <p:cNvSpPr txBox="1"/>
          <p:nvPr/>
        </p:nvSpPr>
        <p:spPr>
          <a:xfrm>
            <a:off x="2158065" y="5573294"/>
            <a:ext cx="75663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 fontAlgn="base"/>
            <a:r>
              <a:rPr lang="en-US" sz="1400" b="0" i="0" u="sng" strike="noStrike" dirty="0">
                <a:solidFill>
                  <a:srgbClr val="2998E3"/>
                </a:solidFill>
                <a:effectLst/>
                <a:hlinkClick r:id="rId19"/>
              </a:rPr>
              <a:t>Health Center </a:t>
            </a:r>
            <a:r>
              <a:rPr lang="en-US" sz="1400" b="0" i="0" u="sng" strike="noStrike" dirty="0" err="1">
                <a:solidFill>
                  <a:srgbClr val="2998E3"/>
                </a:solidFill>
                <a:effectLst/>
                <a:hlinkClick r:id="rId19"/>
              </a:rPr>
              <a:t>ToolBox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062159C-5CAC-43B2-9B65-B81A47E7E2D4}"/>
              </a:ext>
            </a:extLst>
          </p:cNvPr>
          <p:cNvSpPr txBox="1">
            <a:spLocks/>
          </p:cNvSpPr>
          <p:nvPr/>
        </p:nvSpPr>
        <p:spPr>
          <a:xfrm>
            <a:off x="457200" y="816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NCFH T/TA Services</a:t>
            </a:r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C4F88A4E-439E-41FC-9BB6-368AC822D98F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6DC31A-7877-4B9C-A05D-7D4444FC0748}"/>
              </a:ext>
            </a:extLst>
          </p:cNvPr>
          <p:cNvSpPr txBox="1">
            <a:spLocks/>
          </p:cNvSpPr>
          <p:nvPr/>
        </p:nvSpPr>
        <p:spPr>
          <a:xfrm>
            <a:off x="457200" y="15160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F497D"/>
                </a:solidFill>
              </a:rPr>
              <a:t>NCFH Additional Resources</a:t>
            </a:r>
            <a:endParaRPr lang="en-US" dirty="0"/>
          </a:p>
        </p:txBody>
      </p:sp>
      <p:pic>
        <p:nvPicPr>
          <p:cNvPr id="3" name="Picture 2" descr="A picture containing grass, sitting, person, sig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1A823CE-0680-4C07-8BF8-E88F64EE98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" r="20253" b="44130"/>
          <a:stretch/>
        </p:blipFill>
        <p:spPr>
          <a:xfrm>
            <a:off x="2843376" y="4017742"/>
            <a:ext cx="3457248" cy="1752601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A3217C8F-1A0B-42BE-860A-927672371C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t="47325" r="9969"/>
          <a:stretch/>
        </p:blipFill>
        <p:spPr>
          <a:xfrm>
            <a:off x="4668534" y="1676398"/>
            <a:ext cx="3649686" cy="175260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hlinkClick r:id="rId7"/>
            <a:extLst>
              <a:ext uri="{FF2B5EF4-FFF2-40B4-BE49-F238E27FC236}">
                <a16:creationId xmlns:a16="http://schemas.microsoft.com/office/drawing/2014/main" id="{E523C7C5-D6E4-46BE-A6E7-2598A49B55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r="5849"/>
          <a:stretch/>
        </p:blipFill>
        <p:spPr>
          <a:xfrm>
            <a:off x="825780" y="1697964"/>
            <a:ext cx="3421087" cy="1916422"/>
          </a:xfrm>
          <a:prstGeom prst="rect">
            <a:avLst/>
          </a:prstGeom>
        </p:spPr>
      </p:pic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8DDF77DA-80BF-4C15-9CED-9AA13CDCB179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602679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FD1D1E-D1F6-4B60-9BA4-E70EA94A9F95}"/>
              </a:ext>
            </a:extLst>
          </p:cNvPr>
          <p:cNvSpPr txBox="1">
            <a:spLocks/>
          </p:cNvSpPr>
          <p:nvPr/>
        </p:nvSpPr>
        <p:spPr>
          <a:xfrm>
            <a:off x="457200" y="11430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hlinkClick r:id="rId3"/>
              </a:rPr>
              <a:t>Ag Worker Access Campaign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802796-FE1B-4CB5-887C-BAD22DA5814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01308"/>
            <a:ext cx="8466651" cy="477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C049833-8F70-48D7-B5A4-55BA3F650060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1887951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786D59-2B12-4889-A403-60A7579748F8}"/>
              </a:ext>
            </a:extLst>
          </p:cNvPr>
          <p:cNvSpPr txBox="1">
            <a:spLocks/>
          </p:cNvSpPr>
          <p:nvPr/>
        </p:nvSpPr>
        <p:spPr>
          <a:xfrm>
            <a:off x="572602" y="1164399"/>
            <a:ext cx="7885598" cy="477920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2"/>
                </a:solidFill>
                <a:effectLst/>
                <a:latin typeface="+mn-lt"/>
                <a:hlinkClick r:id="rId3"/>
              </a:rPr>
              <a:t>Diabetes 101</a:t>
            </a:r>
            <a:r>
              <a:rPr lang="en-US" sz="3200" b="0" i="0" dirty="0">
                <a:solidFill>
                  <a:schemeClr val="tx2"/>
                </a:solidFill>
                <a:effectLst/>
                <a:latin typeface="+mn-lt"/>
                <a:hlinkClick r:id="rId3"/>
              </a:rPr>
              <a:t>, </a:t>
            </a:r>
            <a:r>
              <a:rPr lang="en-US" sz="3200" b="0" i="0" dirty="0">
                <a:solidFill>
                  <a:schemeClr val="tx2"/>
                </a:solidFill>
                <a:effectLst/>
                <a:latin typeface="+mn-lt"/>
              </a:rPr>
              <a:t>presented by Valeria Mallett, RD, LD, CDCES on May 6.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2"/>
                </a:solidFill>
                <a:effectLst/>
                <a:latin typeface="+mn-lt"/>
                <a:hlinkClick r:id="rId4"/>
              </a:rPr>
              <a:t>The Importance of Recognizing and Responding to Toxic Stress in Primary Care Settings</a:t>
            </a:r>
            <a:r>
              <a:rPr lang="en-US" sz="3200" b="0" i="0" dirty="0">
                <a:solidFill>
                  <a:schemeClr val="tx2"/>
                </a:solidFill>
                <a:effectLst/>
                <a:latin typeface="+mn-lt"/>
                <a:hlinkClick r:id="rId4"/>
              </a:rPr>
              <a:t>, </a:t>
            </a:r>
            <a:r>
              <a:rPr lang="en-US" sz="3200" b="0" i="0" dirty="0">
                <a:solidFill>
                  <a:schemeClr val="tx2"/>
                </a:solidFill>
                <a:effectLst/>
                <a:latin typeface="+mn-lt"/>
              </a:rPr>
              <a:t>Presented by Dr. Elena Reyes and Dr. Javier Rosado on May 25.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en-US" sz="3200" b="1" i="0" dirty="0">
                <a:solidFill>
                  <a:schemeClr val="tx2"/>
                </a:solidFill>
                <a:effectLst/>
                <a:latin typeface="+mn-lt"/>
              </a:rPr>
              <a:t>​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+mn-lt"/>
                <a:hlinkClick r:id="rId5"/>
              </a:rPr>
              <a:t>Ag Worker Health 102: Supporting Agricultural Worker Health</a:t>
            </a:r>
            <a:r>
              <a:rPr lang="en-US" sz="3200" b="0" i="0" dirty="0">
                <a:solidFill>
                  <a:schemeClr val="tx2"/>
                </a:solidFill>
                <a:effectLst/>
                <a:latin typeface="+mn-lt"/>
              </a:rPr>
              <a:t>, Presented by the Farmworker Health Network on June 3.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  <a:p>
            <a:pPr marL="571500" indent="-571500" fontAlgn="base">
              <a:buFont typeface="Arial" panose="020B0604020202020204" pitchFamily="34" charset="0"/>
              <a:buChar char="•"/>
            </a:pPr>
            <a:endParaRPr lang="en-US" sz="4000" i="1" dirty="0">
              <a:solidFill>
                <a:schemeClr val="tx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1ABE92-7729-4195-98FC-B5C51EBDF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56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tx2"/>
                </a:solidFill>
                <a:latin typeface="+mn-lt"/>
                <a:hlinkClick r:id="rId6"/>
              </a:rPr>
              <a:t>Upcoming Webinars!</a:t>
            </a:r>
            <a:endParaRPr lang="en-US" i="1" dirty="0">
              <a:solidFill>
                <a:schemeClr val="tx2"/>
              </a:solidFill>
              <a:latin typeface="+mn-lt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9487141-481D-408D-BAF8-558F6F0F9C4A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2242090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ED2E-55FC-4496-829E-F5C80D21B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EBB50-3778-4627-884D-BEC12644D7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28A2E8-E18B-48B9-8341-91685D9E6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0"/>
          <a:stretch/>
        </p:blipFill>
        <p:spPr bwMode="auto">
          <a:xfrm>
            <a:off x="0" y="0"/>
            <a:ext cx="9144000" cy="648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7F889AA-38CD-4BC9-B187-88CFC157E00A}"/>
              </a:ext>
            </a:extLst>
          </p:cNvPr>
          <p:cNvSpPr txBox="1">
            <a:spLocks/>
          </p:cNvSpPr>
          <p:nvPr/>
        </p:nvSpPr>
        <p:spPr>
          <a:xfrm>
            <a:off x="2819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29530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8ADF37-D87C-462B-A467-1C8D266F1F32}"/>
              </a:ext>
            </a:extLst>
          </p:cNvPr>
          <p:cNvSpPr txBox="1"/>
          <p:nvPr/>
        </p:nvSpPr>
        <p:spPr>
          <a:xfrm>
            <a:off x="304800" y="192058"/>
            <a:ext cx="8229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Connect with NCFH!</a:t>
            </a:r>
          </a:p>
          <a:p>
            <a:pPr algn="ctr"/>
            <a:endParaRPr lang="en-US" dirty="0"/>
          </a:p>
        </p:txBody>
      </p:sp>
      <p:pic>
        <p:nvPicPr>
          <p:cNvPr id="5" name="Google Shape;76;p14">
            <a:extLst>
              <a:ext uri="{FF2B5EF4-FFF2-40B4-BE49-F238E27FC236}">
                <a16:creationId xmlns:a16="http://schemas.microsoft.com/office/drawing/2014/main" id="{EEA31EFC-F9A4-4521-ABCF-E70C8A0B9A7B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1360995"/>
            <a:ext cx="5943600" cy="34817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8CDDB86-83E2-46C9-BF25-E30B83C46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" y="4829876"/>
            <a:ext cx="799338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ctr"/>
            <a:r>
              <a:rPr lang="en-US" sz="16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Facebook and Twitter: @NCFHTX</a:t>
            </a:r>
          </a:p>
          <a:p>
            <a:pPr algn="ctr"/>
            <a:r>
              <a:rPr lang="en-US" sz="165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Linkedin</a:t>
            </a:r>
            <a:r>
              <a:rPr lang="en-US" sz="16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company/national-center-for-farmworker-health-</a:t>
            </a:r>
            <a:r>
              <a:rPr lang="en-US" sz="165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ncfh</a:t>
            </a:r>
            <a:r>
              <a:rPr lang="en-US" sz="165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-/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FA5F7CD-54F5-4F3B-93D5-228FAE32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5766444"/>
            <a:ext cx="5905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20B6979-76C2-4E96-8AAD-8809AEEF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6" y="5744090"/>
            <a:ext cx="5905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E09179A-4CC4-427A-8BD4-BC986EA8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4" y="5801241"/>
            <a:ext cx="11525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F5F176-F91F-431E-B140-6EF56F699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5" y="5801241"/>
            <a:ext cx="5810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E540B74-23B7-4B9D-AFC5-C079D374B476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4128963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2362200"/>
            <a:ext cx="8382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7375E"/>
                </a:solidFill>
                <a:latin typeface="Tw Cen MT"/>
                <a:cs typeface="Tw Cen MT"/>
              </a:rPr>
              <a:t>Thank You!</a:t>
            </a:r>
          </a:p>
          <a:p>
            <a:pPr algn="ctr"/>
            <a:endParaRPr lang="en-US" sz="4000" b="1" dirty="0">
              <a:solidFill>
                <a:srgbClr val="17375E"/>
              </a:solidFill>
              <a:latin typeface="Tw Cen MT"/>
              <a:cs typeface="Tw Cen MT"/>
            </a:endParaRPr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Gladys Carrillo, </a:t>
            </a:r>
            <a:r>
              <a:rPr lang="en-US" sz="28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carrillo@ncfh.org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</a:p>
          <a:p>
            <a:pPr algn="ctr" rtl="0" fontAlgn="base"/>
            <a:r>
              <a:rPr lang="en-US" sz="2800" b="0" i="0" u="none" strike="noStrike" dirty="0">
                <a:solidFill>
                  <a:schemeClr val="tx2"/>
                </a:solidFill>
                <a:effectLst/>
              </a:rPr>
              <a:t>National Center for Farmworker Health</a:t>
            </a:r>
            <a:r>
              <a:rPr lang="en-US" sz="2800" b="0" i="0" dirty="0">
                <a:solidFill>
                  <a:schemeClr val="tx2"/>
                </a:solidFill>
                <a:effectLst/>
              </a:rPr>
              <a:t>​</a:t>
            </a:r>
          </a:p>
          <a:p>
            <a:pPr algn="ctr" rtl="0" fontAlgn="base"/>
            <a:r>
              <a:rPr lang="en-US" sz="2800" b="0" i="0" u="none" strike="noStrike" dirty="0">
                <a:solidFill>
                  <a:schemeClr val="tx2"/>
                </a:solidFill>
                <a:effectLst/>
              </a:rPr>
              <a:t>1770 FM 967 | Buda, TX 78610</a:t>
            </a:r>
            <a:r>
              <a:rPr lang="en-US" sz="2800" b="0" i="0" dirty="0">
                <a:solidFill>
                  <a:schemeClr val="tx2"/>
                </a:solidFill>
                <a:effectLst/>
              </a:rPr>
              <a:t>​</a:t>
            </a:r>
          </a:p>
          <a:p>
            <a:pPr algn="ctr" rtl="0" fontAlgn="base"/>
            <a:r>
              <a:rPr lang="en-US" sz="2800" b="0" i="0" u="none" strike="noStrike" dirty="0">
                <a:solidFill>
                  <a:schemeClr val="tx2"/>
                </a:solidFill>
                <a:effectLst/>
              </a:rPr>
              <a:t>Phone: 512.312.2700</a:t>
            </a:r>
            <a:r>
              <a:rPr lang="en-US" sz="2800" b="0" i="0" dirty="0">
                <a:solidFill>
                  <a:schemeClr val="tx2"/>
                </a:solidFill>
                <a:effectLst/>
              </a:rPr>
              <a:t>​</a:t>
            </a:r>
          </a:p>
          <a:p>
            <a:pPr algn="ctr" rtl="0" fontAlgn="base"/>
            <a:r>
              <a:rPr lang="en-US" sz="2800" b="0" i="0" u="none" strike="noStrike" dirty="0">
                <a:solidFill>
                  <a:schemeClr val="tx2"/>
                </a:solidFill>
                <a:effectLst/>
              </a:rPr>
              <a:t>Fax: 512.312.2600</a:t>
            </a:r>
            <a:r>
              <a:rPr lang="en-US" sz="2800" b="0" i="0" dirty="0">
                <a:solidFill>
                  <a:schemeClr val="tx2"/>
                </a:solidFill>
                <a:effectLst/>
              </a:rPr>
              <a:t>​</a:t>
            </a:r>
          </a:p>
          <a:p>
            <a:pPr algn="ctr"/>
            <a:endParaRPr lang="en-US" sz="4000" b="1" dirty="0">
              <a:solidFill>
                <a:srgbClr val="17375E"/>
              </a:solidFill>
              <a:latin typeface="Tw Cen MT"/>
              <a:cs typeface="Tw Cen MT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National Center for Farmworker Health</a:t>
            </a:r>
          </a:p>
        </p:txBody>
      </p:sp>
    </p:spTree>
    <p:extLst>
      <p:ext uri="{BB962C8B-B14F-4D97-AF65-F5344CB8AC3E}">
        <p14:creationId xmlns:p14="http://schemas.microsoft.com/office/powerpoint/2010/main" val="3263794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786D59-2B12-4889-A403-60A7579748F8}"/>
              </a:ext>
            </a:extLst>
          </p:cNvPr>
          <p:cNvSpPr txBox="1">
            <a:spLocks/>
          </p:cNvSpPr>
          <p:nvPr/>
        </p:nvSpPr>
        <p:spPr>
          <a:xfrm>
            <a:off x="572602" y="1164399"/>
            <a:ext cx="7656998" cy="477920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1. U.S. General Accounting Office. 1992. </a:t>
            </a:r>
            <a:r>
              <a:rPr lang="en-US" sz="1400" i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Hired Farmworkers Health and Well-Being at Risk: Report to Congressional Requesters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. Washington, DC: U.S. General Accounting Office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2. Bureau of Labor Statistics, Census of Fatal Occupational Injuries,</a:t>
            </a:r>
            <a:r>
              <a:rPr lang="en-US" sz="1400" dirty="0">
                <a:latin typeface="+mn-lt"/>
                <a:ea typeface="Verdana" panose="020B0604030504040204" pitchFamily="34" charset="0"/>
              </a:rPr>
              <a:t> </a:t>
            </a:r>
            <a:r>
              <a:rPr lang="en-US" sz="1400" dirty="0">
                <a:latin typeface="+mn-lt"/>
                <a:ea typeface="Verdana" panose="020B0604030504040204" pitchFamily="34" charset="0"/>
                <a:hlinkClick r:id="rId3"/>
              </a:rPr>
              <a:t>https://www.bls.gov/iif/oshwc/cfoi/cftb0322.htm</a:t>
            </a:r>
            <a:endParaRPr lang="en-US" sz="1400" dirty="0">
              <a:effectLst/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3. Hansson, S. (2014). Occupational risks in agriculture. 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hlinkClick r:id="rId4"/>
              </a:rPr>
              <a:t>https://link.springer.com/referenceworkentry/10.1007%2F978-94-007-0929-4_318</a:t>
            </a:r>
            <a:endParaRPr lang="en-US" sz="1400" dirty="0">
              <a:solidFill>
                <a:prstClr val="black"/>
              </a:solidFill>
              <a:latin typeface="+mn-lt"/>
              <a:ea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4. Northeast Center for Agricultural &amp; Occupational Health. Farmworker Clinical Care Resource. 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hlinkClick r:id="rId5"/>
              </a:rPr>
              <a:t>http://www.farmworkercliniciansmanual.com/index.php/common-health-conditions/muscle-strain/</a:t>
            </a:r>
            <a:endParaRPr lang="en-US" sz="1400" dirty="0">
              <a:solidFill>
                <a:prstClr val="black"/>
              </a:solidFill>
              <a:latin typeface="+mn-lt"/>
              <a:ea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5. </a:t>
            </a:r>
            <a:r>
              <a:rPr lang="en-US" sz="1400" dirty="0" err="1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Quandt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 S, Kucera KL, Haynes C, et al. (2013). Occupational health outcomes for workers in the agriculture, forestry and fishing sector: Implications for immigrant workers in the southeastern US. 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hlinkClick r:id="rId6"/>
              </a:rPr>
              <a:t>https://www.migrantclinician.org/files/3%20Quandt%20et%20al%20Occupational%20health%20outcomes.pdf</a:t>
            </a:r>
            <a:endParaRPr lang="en-US" sz="1400" dirty="0">
              <a:solidFill>
                <a:prstClr val="black"/>
              </a:solidFill>
              <a:latin typeface="+mn-lt"/>
              <a:ea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6. </a:t>
            </a:r>
            <a:r>
              <a:rPr lang="en-US" sz="1400" dirty="0" err="1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Izcara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 Palacios SP &amp; Yamamoto Y. (2017). Trafficking in US agriculture. 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hlinkClick r:id="rId7"/>
              </a:rPr>
              <a:t>https://onlinelibrary.wiley.com/doi/abs/10.1111/anti.12330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7. Human Rights First. Exploitation and the private sector. 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hlinkClick r:id="rId8"/>
              </a:rPr>
              <a:t>https://www.humanrightsfirst.org/exploitation-and-private-sector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 </a:t>
            </a:r>
          </a:p>
          <a:p>
            <a:pPr marL="0" lvl="1"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ea typeface="Verdana" panose="020B0604030504040204" pitchFamily="34" charset="0"/>
              </a:rPr>
              <a:t>8. Gustafson CJ, Feldman SR, </a:t>
            </a:r>
            <a:r>
              <a:rPr lang="en-US" sz="1400" dirty="0" err="1">
                <a:solidFill>
                  <a:prstClr val="black"/>
                </a:solidFill>
                <a:ea typeface="Verdana" panose="020B0604030504040204" pitchFamily="34" charset="0"/>
              </a:rPr>
              <a:t>Quandt</a:t>
            </a:r>
            <a:r>
              <a:rPr lang="en-US" sz="1400" dirty="0">
                <a:solidFill>
                  <a:prstClr val="black"/>
                </a:solidFill>
                <a:ea typeface="Verdana" panose="020B0604030504040204" pitchFamily="34" charset="0"/>
              </a:rPr>
              <a:t> SA, et al. (2013). The association of skin conditions with housing conditions among North Carolina Latino migrant farm workers. </a:t>
            </a:r>
            <a:r>
              <a:rPr lang="en-US" sz="1400" dirty="0">
                <a:solidFill>
                  <a:prstClr val="black"/>
                </a:solidFill>
                <a:ea typeface="Verdana" panose="020B0604030504040204" pitchFamily="34" charset="0"/>
                <a:hlinkClick r:id="rId9"/>
              </a:rPr>
              <a:t>https://onlinelibrary.wiley.com/doi/abs/10.1111/j.1365-4632.2012.05833.x</a:t>
            </a:r>
            <a:r>
              <a:rPr lang="en-US" sz="1400" dirty="0">
                <a:solidFill>
                  <a:prstClr val="black"/>
                </a:solidFill>
                <a:ea typeface="Verdana" panose="020B0604030504040204" pitchFamily="34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1ABE92-7729-4195-98FC-B5C51EBDF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02" y="21399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9487141-481D-408D-BAF8-558F6F0F9C4A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3809204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786D59-2B12-4889-A403-60A7579748F8}"/>
              </a:ext>
            </a:extLst>
          </p:cNvPr>
          <p:cNvSpPr txBox="1">
            <a:spLocks/>
          </p:cNvSpPr>
          <p:nvPr/>
        </p:nvSpPr>
        <p:spPr>
          <a:xfrm>
            <a:off x="572602" y="1164399"/>
            <a:ext cx="7656998" cy="531644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. Kearney GD, Chatterjee AB, </a:t>
            </a:r>
            <a:r>
              <a:rPr lang="en-US" sz="1400" dirty="0" err="1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Talton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 J, et al. (2014). The association of respiratory symptoms and indoor housing conditions among migrant farmworkers in eastern North Carolina. 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hlinkClick r:id="rId3"/>
              </a:rPr>
              <a:t>https://www.tandfonline.com/doi/abs/10.1080/1059924X.2014.947458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10. </a:t>
            </a:r>
            <a:r>
              <a:rPr lang="en-US" sz="1400" dirty="0" err="1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Quandt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 SA, Brooke C, Fagan K, et al. (2015). Farmworker housing in the United States and its impact on health. </a:t>
            </a:r>
            <a:r>
              <a:rPr lang="en-US" sz="14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hlinkClick r:id="rId4"/>
              </a:rPr>
              <a:t>https://journals.sagepub.com/doi/abs/10.1177/1048291115601053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20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11. Boggess B &amp; Ochoa Bogue H. (2016). The health of U.S. agricultural worker families: A descriptive study of over 790,000 migratory and seasonal agricultural workers and dependen</a:t>
            </a:r>
            <a:r>
              <a:rPr lang="en-US" sz="2000" baseline="30000" dirty="0">
                <a:latin typeface="+mn-lt"/>
                <a:ea typeface="Verdana" panose="020B0604030504040204" pitchFamily="34" charset="0"/>
              </a:rPr>
              <a:t>ts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. 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hlinkClick r:id="rId5"/>
              </a:rPr>
              <a:t>https://muse.jhu.edu/article/617496/summary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20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12. </a:t>
            </a:r>
            <a:r>
              <a:rPr lang="en-US" sz="2000" baseline="30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Lighthall</a:t>
            </a:r>
            <a:r>
              <a:rPr lang="en-US" sz="20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, D. (2001). The poor health of farm workers. 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hlinkClick r:id="rId6"/>
              </a:rPr>
              <a:t>https://www.ncbi.nlm.nih.gov/pmc/articles/PMC1071557/</a:t>
            </a:r>
            <a:r>
              <a:rPr lang="en-US" sz="20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13. The mental health of agricultural workers. (2006). The mental health of agricultural workers. 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hlinkClick r:id="rId7"/>
              </a:rPr>
              <a:t>https://link.springer.com/chapter/10.1007/0-387-30105-4_22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endParaRPr lang="en-US" sz="14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15.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Schmalzried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 H &amp; Fleming Fallon L. (2012). Reducing barriers associated with delivering health care to migratory agricultural workers. </a:t>
            </a:r>
            <a:r>
              <a:rPr lang="en-US" sz="1400" dirty="0">
                <a:latin typeface="+mn-lt"/>
                <a:ea typeface="Verdana" panose="020B0604030504040204" pitchFamily="34" charset="0"/>
                <a:hlinkClick r:id="rId8"/>
              </a:rPr>
              <a:t>https://www.rrh.org.au/journal/article/2088</a:t>
            </a:r>
            <a:r>
              <a:rPr lang="en-US" sz="1400" dirty="0">
                <a:latin typeface="+mn-lt"/>
                <a:ea typeface="Verdana" panose="020B060403050404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n-US" sz="20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15. </a:t>
            </a:r>
            <a:r>
              <a:rPr lang="en-US" sz="2000" baseline="30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Kozhimannil</a:t>
            </a:r>
            <a:r>
              <a:rPr lang="en-US" sz="20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 KB &amp; </a:t>
            </a:r>
            <a:r>
              <a:rPr lang="en-US" sz="2000" baseline="30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Hennings</a:t>
            </a:r>
            <a:r>
              <a:rPr lang="en-US" sz="20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-Smith C. (2018). Racism and health in rural America. 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hlinkClick r:id="rId9"/>
              </a:rPr>
              <a:t>https://muse.jhu.edu/article/686951/summary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endParaRPr lang="en-US" sz="1800" baseline="30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8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16. Hacker K, </a:t>
            </a:r>
            <a:r>
              <a:rPr lang="en-US" sz="1800" baseline="30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Anies</a:t>
            </a:r>
            <a:r>
              <a:rPr lang="en-US" sz="18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 M, </a:t>
            </a:r>
            <a:r>
              <a:rPr lang="en-US" sz="1800" baseline="30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Folb</a:t>
            </a:r>
            <a:r>
              <a:rPr lang="en-US" sz="18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 B &amp; </a:t>
            </a:r>
            <a:r>
              <a:rPr lang="en-US" sz="1800" baseline="30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Zallman</a:t>
            </a:r>
            <a:r>
              <a:rPr lang="en-US" sz="18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 L. (2015). Barriers to health care for undocumented immigrants: A literature review.</a:t>
            </a:r>
            <a:r>
              <a:rPr lang="en-US" sz="1800" baseline="30000" dirty="0">
                <a:latin typeface="+mn-lt"/>
                <a:ea typeface="Verdana" panose="020B0604030504040204" pitchFamily="34" charset="0"/>
              </a:rPr>
              <a:t> 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hlinkClick r:id="rId10"/>
              </a:rPr>
              <a:t>https://www.ncbi.nlm.nih.gov/pmc/articles/PMC4634824/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endParaRPr lang="en-US" sz="1800" baseline="30000" dirty="0">
              <a:solidFill>
                <a:schemeClr val="tx1"/>
              </a:solidFill>
              <a:latin typeface="+mn-lt"/>
              <a:ea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8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17. </a:t>
            </a:r>
            <a:r>
              <a:rPr lang="en-US" sz="1800" baseline="300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Portes</a:t>
            </a:r>
            <a:r>
              <a:rPr lang="en-US" sz="1800" baseline="300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</a:rPr>
              <a:t> A &amp; Fernandez Kelly P. (2012). Life on the edge: Immigrants confront the American health system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. 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  <a:hlinkClick r:id="rId11"/>
              </a:rPr>
              <a:t>https://www.ncbi.nlm.nih.gov/pmc/articles/PMC3622255/</a:t>
            </a:r>
            <a:r>
              <a:rPr lang="en-US" sz="1800" baseline="30000" dirty="0">
                <a:solidFill>
                  <a:schemeClr val="tx2">
                    <a:lumMod val="75000"/>
                  </a:schemeClr>
                </a:solidFill>
                <a:latin typeface="+mn-lt"/>
                <a:ea typeface="Verdana" panose="020B0604030504040204" pitchFamily="34" charset="0"/>
              </a:rPr>
              <a:t> </a:t>
            </a:r>
            <a:endParaRPr lang="en-US" sz="180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1ABE92-7729-4195-98FC-B5C51EBDF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02" y="21399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9487141-481D-408D-BAF8-558F6F0F9C4A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4261968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1786D59-2B12-4889-A403-60A7579748F8}"/>
              </a:ext>
            </a:extLst>
          </p:cNvPr>
          <p:cNvSpPr txBox="1">
            <a:spLocks/>
          </p:cNvSpPr>
          <p:nvPr/>
        </p:nvSpPr>
        <p:spPr>
          <a:xfrm>
            <a:off x="572602" y="1164399"/>
            <a:ext cx="7885598" cy="660800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18.National Alliance on Mental Illness.(2020). </a:t>
            </a:r>
            <a:r>
              <a:rPr lang="en-US" sz="1400" b="0" i="1" u="none" strike="noStrike" dirty="0">
                <a:solidFill>
                  <a:schemeClr val="tx1"/>
                </a:solidFill>
                <a:effectLst/>
              </a:rPr>
              <a:t>The Effects Of COVID-19 Related Social Isolation On The Mental Health Of Racialized Communities</a:t>
            </a:r>
            <a:r>
              <a:rPr lang="en-US" sz="1400" i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400" dirty="0">
                <a:solidFill>
                  <a:schemeClr val="tx1"/>
                </a:solidFill>
              </a:rPr>
              <a:t> Retrieved December 11, 2020 from  </a:t>
            </a:r>
            <a:r>
              <a:rPr lang="en-US" sz="1400" dirty="0">
                <a:hlinkClick r:id="rId3"/>
              </a:rPr>
              <a:t>https://nami.org/Support-Education/NAMI-HelpLine/COVID-19-Information-and-Resources/COVID_Isolation_Guide.pdf</a:t>
            </a:r>
            <a:r>
              <a:rPr lang="en-US" sz="1400" dirty="0"/>
              <a:t>.</a:t>
            </a:r>
          </a:p>
          <a:p>
            <a:pPr marL="0" lvl="1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19.National Center for Farmworker Health. (2020). Agricultural Workers and Mental Health Factsheet. Retrieved from </a:t>
            </a:r>
            <a:r>
              <a:rPr lang="en-US" sz="1400" dirty="0">
                <a:hlinkClick r:id="rId4"/>
              </a:rPr>
              <a:t>Mental Health - NATIONAL CENTER FOR FARMWORKER HEALTH (ncfh.org). </a:t>
            </a:r>
            <a:endParaRPr lang="en-US" sz="1400" dirty="0"/>
          </a:p>
          <a:p>
            <a:pPr marL="0" lvl="1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20. Mental Health America. (2020). </a:t>
            </a:r>
            <a:r>
              <a:rPr lang="en-US" sz="1400" i="1" dirty="0">
                <a:solidFill>
                  <a:schemeClr val="tx1"/>
                </a:solidFill>
              </a:rPr>
              <a:t>The Mental Health of Healthcare Workers in COVID-19</a:t>
            </a:r>
            <a:r>
              <a:rPr lang="en-US" sz="1400" dirty="0">
                <a:solidFill>
                  <a:schemeClr val="tx1"/>
                </a:solidFill>
              </a:rPr>
              <a:t>. Retrieved December 11, 2020 from </a:t>
            </a:r>
            <a:r>
              <a:rPr lang="en-US" sz="1400" dirty="0">
                <a:hlinkClick r:id="rId5"/>
              </a:rPr>
              <a:t>https://mhanational.org/mental-health-healthcare-workers-covid-19</a:t>
            </a:r>
            <a:r>
              <a:rPr lang="en-US" sz="1400" dirty="0"/>
              <a:t>.</a:t>
            </a:r>
            <a:endParaRPr lang="en-US" sz="4000" i="1" dirty="0"/>
          </a:p>
          <a:p>
            <a:pPr marL="0" lvl="1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effectLst/>
              </a:rPr>
              <a:t>21.University of Washington. (2020). </a:t>
            </a:r>
            <a:r>
              <a:rPr lang="en-US" sz="1400" i="1" dirty="0">
                <a:solidFill>
                  <a:schemeClr val="tx1"/>
                </a:solidFill>
                <a:effectLst/>
              </a:rPr>
              <a:t>AIMS Center: Collaborative Care Implementation Guide</a:t>
            </a:r>
            <a:r>
              <a:rPr lang="en-US" sz="1400" dirty="0">
                <a:solidFill>
                  <a:schemeClr val="tx1"/>
                </a:solidFill>
                <a:effectLst/>
              </a:rPr>
              <a:t>. Retrieved December 11, 2020 from</a:t>
            </a:r>
            <a:r>
              <a:rPr lang="en-US" sz="1400" dirty="0">
                <a:effectLst/>
              </a:rPr>
              <a:t> </a:t>
            </a:r>
            <a:r>
              <a:rPr lang="en-US" sz="1400" dirty="0">
                <a:hlinkClick r:id="rId6"/>
              </a:rPr>
              <a:t>https://aims.uw.edu/resource-library/collaborative-care-implementation-guide</a:t>
            </a:r>
            <a:r>
              <a:rPr lang="en-US" sz="1400" dirty="0"/>
              <a:t>.</a:t>
            </a:r>
          </a:p>
          <a:p>
            <a:pPr marL="0" lvl="1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effectLst/>
              </a:rPr>
              <a:t>22. University of Washington. (2020). </a:t>
            </a:r>
            <a:r>
              <a:rPr lang="en-US" sz="1400" i="1" dirty="0">
                <a:solidFill>
                  <a:schemeClr val="tx1"/>
                </a:solidFill>
                <a:effectLst/>
              </a:rPr>
              <a:t>AIMS Center: Principles of Collaborative Care</a:t>
            </a:r>
            <a:r>
              <a:rPr lang="en-US" sz="1400" dirty="0">
                <a:solidFill>
                  <a:schemeClr val="tx1"/>
                </a:solidFill>
                <a:effectLst/>
              </a:rPr>
              <a:t>. Retrieved December 11, 2020 from </a:t>
            </a:r>
            <a:r>
              <a:rPr lang="en-US" sz="1400" dirty="0">
                <a:hlinkClick r:id="rId7"/>
              </a:rPr>
              <a:t>https://aims.uw.edu/collaborative-care/principles-collaborative-care</a:t>
            </a:r>
            <a:r>
              <a:rPr lang="en-US" sz="1400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0" i="0" dirty="0">
                <a:solidFill>
                  <a:srgbClr val="333333"/>
                </a:solidFill>
                <a:effectLst/>
                <a:latin typeface="+mn-lt"/>
              </a:rPr>
              <a:t>23.Rosado, J.I</a:t>
            </a:r>
            <a:r>
              <a:rPr lang="en-US" sz="1400" dirty="0">
                <a:solidFill>
                  <a:srgbClr val="333333"/>
                </a:solidFill>
                <a:latin typeface="+mn-lt"/>
              </a:rPr>
              <a:t>.,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n-lt"/>
              </a:rPr>
              <a:t>(March 2021). </a:t>
            </a:r>
            <a:r>
              <a:rPr lang="en-US" sz="1400" dirty="0">
                <a:solidFill>
                  <a:srgbClr val="333333"/>
                </a:solidFill>
                <a:latin typeface="+mn-lt"/>
              </a:rPr>
              <a:t>Florida State University: College of Medicine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n-lt"/>
              </a:rPr>
              <a:t>Presentation: 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+mn-lt"/>
              </a:rPr>
              <a:t>How 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+mn-lt"/>
              </a:rPr>
              <a:t>Promotores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+mn-lt"/>
              </a:rPr>
              <a:t> &amp; Community Health Workers can Promote Mental Health in Agricultural Communities and Bridge Patients to Integrated Care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n-lt"/>
              </a:rPr>
              <a:t>. Retrieved from ppt presentation on March 25,2021.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0" i="0" dirty="0">
                <a:solidFill>
                  <a:srgbClr val="333333"/>
                </a:solidFill>
                <a:effectLst/>
                <a:latin typeface="+mn-lt"/>
              </a:rPr>
              <a:t>23.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+mn-lt"/>
              </a:rPr>
              <a:t>Cristancho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n-lt"/>
              </a:rPr>
              <a:t> S, Garces DM, Peters KE, Mueller BC. Listening to Rural Hispanic Immigrants in the Midwest: A Community-Based Participatory Assessment of Major Barriers to Health Care Access and Use. 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+mn-lt"/>
              </a:rPr>
              <a:t>Qualitative Health Research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n-lt"/>
              </a:rPr>
              <a:t>. 2008;18(5):633-646. doi:</a:t>
            </a:r>
            <a:r>
              <a:rPr lang="en-US" sz="1400" b="0" i="0" dirty="0">
                <a:solidFill>
                  <a:srgbClr val="006ACC"/>
                </a:solidFill>
                <a:effectLst/>
                <a:latin typeface="+mn-lt"/>
                <a:hlinkClick r:id="rId8"/>
              </a:rPr>
              <a:t>10.1177/1049732308316669</a:t>
            </a:r>
            <a:endParaRPr lang="en-US" sz="1400" b="0" i="0" dirty="0">
              <a:solidFill>
                <a:srgbClr val="006ACC"/>
              </a:solidFill>
              <a:effectLst/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24. National Alliance on Mental Illness.(2021). </a:t>
            </a:r>
            <a:r>
              <a:rPr lang="en-US" sz="1400" b="0" i="1" u="none" strike="noStrike" dirty="0">
                <a:solidFill>
                  <a:schemeClr val="tx1"/>
                </a:solidFill>
                <a:effectLst/>
                <a:latin typeface="+mn-lt"/>
              </a:rPr>
              <a:t>What is Stigma? Why is it a problem?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Retrieved April 27, 2021 from </a:t>
            </a:r>
            <a:r>
              <a:rPr lang="en-US" sz="1400" dirty="0">
                <a:latin typeface="+mn-lt"/>
                <a:hlinkClick r:id="rId9"/>
              </a:rPr>
              <a:t>https://www.nami.org/Get-Involved/Pledge-to-Be-StigmaFree#:~:text=Stigma%20is%20when%20someone%2C%20or%20even%20you%20yourself%2C,feeling%20of%20shame%20or%20judgement%20from%20someone%20else.</a:t>
            </a:r>
            <a:endParaRPr lang="en-US" sz="1400" b="0" i="0" dirty="0">
              <a:solidFill>
                <a:srgbClr val="333333"/>
              </a:solidFill>
              <a:effectLst/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1ABE92-7729-4195-98FC-B5C51EBDF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29" y="28361"/>
            <a:ext cx="8229600" cy="563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9487141-481D-408D-BAF8-558F6F0F9C4A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410271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AD14C3F-5FB1-4E1A-A033-E8B0C5DF7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417638"/>
            <a:ext cx="3863975" cy="2208213"/>
          </a:xfrm>
          <a:prstGeom prst="rect">
            <a:avLst/>
          </a:prstGeom>
        </p:spPr>
      </p:pic>
      <p:pic>
        <p:nvPicPr>
          <p:cNvPr id="8" name="Picture 7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248CDB33-8ADE-42F0-82C9-28CB28D4C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80" y="4114800"/>
            <a:ext cx="4291013" cy="2208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310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+mn-lt"/>
              </a:rPr>
              <a:t>Mental Health in America</a:t>
            </a:r>
            <a:endParaRPr lang="en-US" dirty="0">
              <a:solidFill>
                <a:schemeClr val="tx2"/>
              </a:solidFill>
              <a:latin typeface="+mn-lt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6B03EBD-1B0D-4D97-915C-59E31C9CB4AD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12294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83" y="9776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Current State of the Union</a:t>
            </a:r>
            <a:endParaRPr lang="en-US" b="1" dirty="0"/>
          </a:p>
        </p:txBody>
      </p:sp>
      <p:pic>
        <p:nvPicPr>
          <p:cNvPr id="7" name="Picture 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CF99A1B-768B-4A76-9DB9-C90226D42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72" y="1219200"/>
            <a:ext cx="5489022" cy="5283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2124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Agricultural Work</a:t>
            </a:r>
            <a:endParaRPr lang="en-US" dirty="0">
              <a:solidFill>
                <a:schemeClr val="tx2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7" descr="A group of people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1D0F40D4-6A0B-4C3B-B8A3-0980B92CA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9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7EAA76E-4018-4D6A-9851-9B4F65B48C14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28938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z4u17n93"/>
          <p:cNvPicPr>
            <a:picLocks noChangeAspect="1" noChangeArrowheads="1"/>
          </p:cNvPicPr>
          <p:nvPr/>
        </p:nvPicPr>
        <p:blipFill>
          <a:blip r:embed="rId3" cstate="print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6260"/>
            <a:ext cx="8382000" cy="501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533400" y="152400"/>
            <a:ext cx="8534400" cy="66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cs typeface="+mn-cs"/>
              </a:rPr>
              <a:t>Agricultural Work</a:t>
            </a:r>
          </a:p>
        </p:txBody>
      </p:sp>
      <p:sp>
        <p:nvSpPr>
          <p:cNvPr id="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2057400"/>
            <a:ext cx="8229600" cy="4144963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Agriculture is consistently ranked as one of the three most dangerous occupations in the nation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1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US" baseline="30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 2018, 411 agricultural workers died of work-related injuries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US" sz="2800" b="1" baseline="30000" dirty="0">
              <a:solidFill>
                <a:schemeClr val="tx2"/>
              </a:solidFill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91A8A7D-8521-479C-A5EF-05EA84501A38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22820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9" name="Text Box 2053"/>
          <p:cNvSpPr txBox="1">
            <a:spLocks noChangeArrowheads="1"/>
          </p:cNvSpPr>
          <p:nvPr/>
        </p:nvSpPr>
        <p:spPr bwMode="auto">
          <a:xfrm>
            <a:off x="4849813" y="1685925"/>
            <a:ext cx="2514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endParaRPr lang="en-US" sz="2800" b="1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660" y="102725"/>
            <a:ext cx="83146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Occupational Risks</a:t>
            </a:r>
            <a:r>
              <a:rPr lang="en-US" sz="4400" baseline="30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3</a:t>
            </a:r>
          </a:p>
        </p:txBody>
      </p:sp>
      <p:pic>
        <p:nvPicPr>
          <p:cNvPr id="12" name="Picture 22" descr="20071102_ven_farmworker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481" y="3791413"/>
            <a:ext cx="3705038" cy="2467423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1223832"/>
            <a:ext cx="731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Risks Related to Repetitive Motions &amp; Heavy Lifting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Risks Related to Organization of Work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Risks Related to Farm Machinery/ Tools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99000"/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Lack of safety precautions implemented in the workplace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D513BDC-BA58-4004-9E41-05726A93ABD5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2825088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2" descr="dirty-toile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437320"/>
            <a:ext cx="2630905" cy="3623523"/>
          </a:xfrm>
          <a:effectLst>
            <a:softEdge rad="101600"/>
          </a:effectLst>
        </p:spPr>
      </p:pic>
      <p:sp>
        <p:nvSpPr>
          <p:cNvPr id="537609" name="Rectangle 9"/>
          <p:cNvSpPr>
            <a:spLocks noRot="1" noChangeArrowheads="1"/>
          </p:cNvSpPr>
          <p:nvPr/>
        </p:nvSpPr>
        <p:spPr bwMode="auto">
          <a:xfrm>
            <a:off x="653966" y="230674"/>
            <a:ext cx="8490034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Environmental Risks</a:t>
            </a:r>
            <a:r>
              <a:rPr lang="en-US" sz="4400" baseline="30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3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53252" name="Picture 18" descr="CR08oAloeWorkers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3" y="1338910"/>
            <a:ext cx="2617751" cy="3393283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7625" name="Text Box 25"/>
          <p:cNvSpPr txBox="1">
            <a:spLocks noChangeArrowheads="1"/>
          </p:cNvSpPr>
          <p:nvPr/>
        </p:nvSpPr>
        <p:spPr bwMode="auto">
          <a:xfrm>
            <a:off x="782638" y="4732193"/>
            <a:ext cx="1981200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+mn-ea"/>
              </a:rPr>
              <a:t>Weather Plants Animals</a:t>
            </a:r>
          </a:p>
        </p:txBody>
      </p:sp>
      <p:sp>
        <p:nvSpPr>
          <p:cNvPr id="537626" name="Text Box 26"/>
          <p:cNvSpPr txBox="1">
            <a:spLocks noChangeArrowheads="1"/>
          </p:cNvSpPr>
          <p:nvPr/>
        </p:nvSpPr>
        <p:spPr bwMode="auto">
          <a:xfrm>
            <a:off x="3157525" y="1705139"/>
            <a:ext cx="2779934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+mn-ea"/>
              </a:rPr>
              <a:t>Chemicals/ Pesticides</a:t>
            </a:r>
          </a:p>
        </p:txBody>
      </p:sp>
      <p:pic>
        <p:nvPicPr>
          <p:cNvPr id="53256" name="Picture 8" descr="MixingCh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40" y="3082244"/>
            <a:ext cx="2997219" cy="3082046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44069" y="5210183"/>
            <a:ext cx="253523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+mn-ea"/>
              </a:rPr>
              <a:t>Sanitation/ Hygiene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BB4826F-DECC-4A12-8A3A-82432817FDBE}"/>
              </a:ext>
            </a:extLst>
          </p:cNvPr>
          <p:cNvSpPr txBox="1">
            <a:spLocks/>
          </p:cNvSpPr>
          <p:nvPr/>
        </p:nvSpPr>
        <p:spPr>
          <a:xfrm>
            <a:off x="3124200" y="64808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NCFH 2021</a:t>
            </a:r>
          </a:p>
        </p:txBody>
      </p:sp>
    </p:spTree>
    <p:extLst>
      <p:ext uri="{BB962C8B-B14F-4D97-AF65-F5344CB8AC3E}">
        <p14:creationId xmlns:p14="http://schemas.microsoft.com/office/powerpoint/2010/main" val="867543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14384</TotalTime>
  <Words>2214</Words>
  <Application>Microsoft Office PowerPoint</Application>
  <PresentationFormat>On-screen Show (4:3)</PresentationFormat>
  <Paragraphs>310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Century Gothic</vt:lpstr>
      <vt:lpstr>Courier New</vt:lpstr>
      <vt:lpstr>Symbol</vt:lpstr>
      <vt:lpstr>Times New Roman</vt:lpstr>
      <vt:lpstr>Tw Cen MT</vt:lpstr>
      <vt:lpstr>Verdana</vt:lpstr>
      <vt:lpstr>Wingdings</vt:lpstr>
      <vt:lpstr>Wingdings 3</vt:lpstr>
      <vt:lpstr>Office Theme</vt:lpstr>
      <vt:lpstr>Custom Design</vt:lpstr>
      <vt:lpstr>PowerPoint Presentation</vt:lpstr>
      <vt:lpstr>PowerPoint Presentation</vt:lpstr>
      <vt:lpstr>Learning Objectives</vt:lpstr>
      <vt:lpstr>Mental Health in America</vt:lpstr>
      <vt:lpstr>Current State of the Union</vt:lpstr>
      <vt:lpstr>Agricultural Work</vt:lpstr>
      <vt:lpstr>Agricultural Work</vt:lpstr>
      <vt:lpstr>PowerPoint Presentation</vt:lpstr>
      <vt:lpstr>PowerPoint Presentation</vt:lpstr>
      <vt:lpstr>Occupational Health Outcomes</vt:lpstr>
      <vt:lpstr>Environmental Health Outcomes</vt:lpstr>
      <vt:lpstr>Chronic Conditions11</vt:lpstr>
      <vt:lpstr>Mental Health Conditions</vt:lpstr>
      <vt:lpstr>Mental Health Stigma24</vt:lpstr>
      <vt:lpstr>SDOH Factors</vt:lpstr>
      <vt:lpstr>SDOH Factors</vt:lpstr>
      <vt:lpstr>Impact of COVID-19</vt:lpstr>
      <vt:lpstr>Impact of COVID-19</vt:lpstr>
      <vt:lpstr>Mental Health LC</vt:lpstr>
      <vt:lpstr>Mental Health LC</vt:lpstr>
      <vt:lpstr>Mental Health LC</vt:lpstr>
      <vt:lpstr>Mental Health LC</vt:lpstr>
      <vt:lpstr>Collaborative Care Model</vt:lpstr>
      <vt:lpstr>Collaborative Care Model</vt:lpstr>
      <vt:lpstr>Integrated Care23</vt:lpstr>
      <vt:lpstr>Integrated Care23</vt:lpstr>
      <vt:lpstr>Clinical Pathways and Perspectives23</vt:lpstr>
      <vt:lpstr>Mental Health Hub</vt:lpstr>
      <vt:lpstr>Cultural Considerations</vt:lpstr>
      <vt:lpstr>PowerPoint Presentation</vt:lpstr>
      <vt:lpstr>PowerPoint Presentation</vt:lpstr>
      <vt:lpstr>PowerPoint Presentation</vt:lpstr>
      <vt:lpstr>Upcoming Webinars!</vt:lpstr>
      <vt:lpstr>PowerPoint Presentation</vt:lpstr>
      <vt:lpstr>PowerPoint Presentation</vt:lpstr>
      <vt:lpstr>PowerPoint Presentation</vt:lpstr>
      <vt:lpstr>References</vt:lpstr>
      <vt:lpstr>References</vt:lpstr>
      <vt:lpstr>References</vt:lpstr>
    </vt:vector>
  </TitlesOfParts>
  <Company>ncfh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Mindy Morgan</dc:creator>
  <cp:lastModifiedBy>Sylvia Gomez</cp:lastModifiedBy>
  <cp:revision>861</cp:revision>
  <cp:lastPrinted>2020-07-16T13:18:45Z</cp:lastPrinted>
  <dcterms:created xsi:type="dcterms:W3CDTF">2015-08-17T18:04:44Z</dcterms:created>
  <dcterms:modified xsi:type="dcterms:W3CDTF">2021-05-05T00:23:39Z</dcterms:modified>
</cp:coreProperties>
</file>